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8" r:id="rId5"/>
    <p:sldId id="301" r:id="rId6"/>
    <p:sldId id="257" r:id="rId7"/>
    <p:sldId id="259" r:id="rId8"/>
    <p:sldId id="260" r:id="rId9"/>
    <p:sldId id="261" r:id="rId10"/>
    <p:sldId id="262" r:id="rId11"/>
    <p:sldId id="263" r:id="rId12"/>
    <p:sldId id="266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2" r:id="rId22"/>
    <p:sldId id="2981" r:id="rId23"/>
    <p:sldId id="2980" r:id="rId24"/>
    <p:sldId id="293" r:id="rId25"/>
    <p:sldId id="276" r:id="rId26"/>
    <p:sldId id="2963" r:id="rId27"/>
    <p:sldId id="2964" r:id="rId28"/>
    <p:sldId id="309" r:id="rId29"/>
    <p:sldId id="2752" r:id="rId30"/>
    <p:sldId id="363" r:id="rId31"/>
    <p:sldId id="348" r:id="rId32"/>
    <p:sldId id="365" r:id="rId33"/>
    <p:sldId id="349" r:id="rId34"/>
    <p:sldId id="299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FD4D17-90F6-3343-9B5A-93E70962DB7C}">
          <p14:sldIdLst>
            <p14:sldId id="258"/>
            <p14:sldId id="301"/>
            <p14:sldId id="257"/>
            <p14:sldId id="259"/>
            <p14:sldId id="260"/>
            <p14:sldId id="261"/>
            <p14:sldId id="262"/>
            <p14:sldId id="263"/>
            <p14:sldId id="26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81"/>
            <p14:sldId id="2980"/>
            <p14:sldId id="293"/>
            <p14:sldId id="276"/>
            <p14:sldId id="2963"/>
            <p14:sldId id="2964"/>
            <p14:sldId id="309"/>
            <p14:sldId id="2752"/>
          </p14:sldIdLst>
        </p14:section>
        <p14:section name="Breakerslides" id="{C49634A7-9C71-0D42-829C-F0A8EE4A5051}">
          <p14:sldIdLst>
            <p14:sldId id="363"/>
            <p14:sldId id="348"/>
            <p14:sldId id="365"/>
            <p14:sldId id="349"/>
          </p14:sldIdLst>
        </p14:section>
        <p14:section name="Breakerslides fotos" id="{C00F2F28-C5B2-9148-88FB-814C558F47F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DZA-Mikkel Søndergård" initials="GS" lastIdx="8" clrIdx="0">
    <p:extLst>
      <p:ext uri="{19B8F6BF-5375-455C-9EA6-DF929625EA0E}">
        <p15:presenceInfo xmlns:p15="http://schemas.microsoft.com/office/powerpoint/2012/main" userId="S::51293@airgreenland.gl::c0118eed-7f3e-42c1-9fbd-8c82c4ae51a8" providerId="AD"/>
      </p:ext>
    </p:extLst>
  </p:cmAuthor>
  <p:cmAuthor id="2" name="GOHSLE-Lars Frederik Kleemann-Andersen" initials="GFK" lastIdx="1" clrIdx="1">
    <p:extLst>
      <p:ext uri="{19B8F6BF-5375-455C-9EA6-DF929625EA0E}">
        <p15:presenceInfo xmlns:p15="http://schemas.microsoft.com/office/powerpoint/2012/main" userId="S::51273@airgreenland.gl::1cf6d633-6912-4ab0-b111-14b6be43c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44" d="100"/>
          <a:sy n="144" d="100"/>
        </p:scale>
        <p:origin x="23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1-3F43-9C99-5012166F14E3}"/>
              </c:ext>
            </c:extLst>
          </c:dPt>
          <c:dPt>
            <c:idx val="1"/>
            <c:bubble3D val="0"/>
            <c:spPr>
              <a:solidFill>
                <a:srgbClr val="0954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1-3F43-9C99-5012166F14E3}"/>
              </c:ext>
            </c:extLst>
          </c:dPt>
          <c:dPt>
            <c:idx val="2"/>
            <c:bubble3D val="0"/>
            <c:spPr>
              <a:solidFill>
                <a:srgbClr val="C41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1-3F43-9C99-5012166F14E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61-3F43-9C99-5012166F14E3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61-3F43-9C99-5012166F14E3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61-3F43-9C99-5012166F14E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61-3F43-9C99-5012166F14E3}"/>
              </c:ext>
            </c:extLst>
          </c:dPt>
          <c:cat>
            <c:strRef>
              <c:f>'Ark1'!$A$2:$A$8</c:f>
              <c:strCache>
                <c:ptCount val="3"/>
                <c:pt idx="0">
                  <c:v>Selvstyret</c:v>
                </c:pt>
                <c:pt idx="1">
                  <c:v>SAS</c:v>
                </c:pt>
                <c:pt idx="2">
                  <c:v>Staten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61-3F43-9C99-5012166F1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solidFill>
              <a:srgbClr val="0085C8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D-EE47-95B8-883FE7DD09C2}"/>
              </c:ext>
            </c:extLst>
          </c:dPt>
          <c:dPt>
            <c:idx val="1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D-EE47-95B8-883FE7DD09C2}"/>
              </c:ext>
            </c:extLst>
          </c:dPt>
          <c:dPt>
            <c:idx val="2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D-EE47-95B8-883FE7DD09C2}"/>
              </c:ext>
            </c:extLst>
          </c:dPt>
          <c:dPt>
            <c:idx val="3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D-EE47-95B8-883FE7DD09C2}"/>
              </c:ext>
            </c:extLst>
          </c:dPt>
          <c:dPt>
            <c:idx val="4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D-EE47-95B8-883FE7DD09C2}"/>
              </c:ext>
            </c:extLst>
          </c:dPt>
          <c:dPt>
            <c:idx val="5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D-EE47-95B8-883FE7DD09C2}"/>
              </c:ext>
            </c:extLst>
          </c:dPt>
          <c:dPt>
            <c:idx val="6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D-EE47-95B8-883FE7DD09C2}"/>
              </c:ext>
            </c:extLst>
          </c:dPt>
          <c:cat>
            <c:strRef>
              <c:f>'Ark1'!$A$2</c:f>
              <c:strCache>
                <c:ptCount val="1"/>
                <c:pt idx="0">
                  <c:v>Selvstyret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D-EE47-95B8-883FE7DD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41EC47ED-B133-174B-9F43-6DE16B2A18EB}" type="datetimeFigureOut">
              <a:rPr lang="da-DK" smtClean="0"/>
              <a:pPr/>
              <a:t>02.12.2023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AFE768E2-442D-B84D-8BE1-DE4ADA3ECD4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0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4: Designkoncept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Træd ind i vores designkoncept, hvor grønlandske landskaber kommer til live. Forestil dig kabinen som isblå nuancer, isen og klippe toner inspireret af den betagende natur i Grønland. Detaljer af traditionelle grønlandske kunstmotiver og mønstre vil også få en plads i vores nye uniformer.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2: Gennemgang af nuværende uniformer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Lad os tage et kig på vores nuværende uniformer. Mens de har tjent os godt, er vi spændte på at udvikle dem og indføre grønlandske elementer i designet. Mens vi går videre, kan I se den subtile transformation, der ekkoer skønheden og essensen af Grønland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0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22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91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23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4033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effectLst/>
                <a:latin typeface="Helvetica Neue" panose="02000503000000020004" pitchFamily="2" charset="0"/>
              </a:rPr>
              <a:t>Air Greenland er mere end blot et luftfartsselskab.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Det er en gruppe af virksomheder, der opererer inden for forskellige områder, herunder luftfart, turisme og aktiviteter.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Blandt koncernens datterselskaber er Grønlands Rejsebureau, Hotel </a:t>
            </a:r>
            <a:r>
              <a:rPr lang="da-DK" err="1">
                <a:effectLst/>
                <a:latin typeface="Helvetica Neue" panose="02000503000000020004" pitchFamily="2" charset="0"/>
              </a:rPr>
              <a:t>Arctic</a:t>
            </a:r>
            <a:r>
              <a:rPr lang="da-DK">
                <a:effectLst/>
                <a:latin typeface="Helvetica Neue" panose="02000503000000020004" pitchFamily="2" charset="0"/>
              </a:rPr>
              <a:t> og World of Greenland.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Disse selskaber arbejder sammen for at give besøgende en unik oplevelse i Grønland.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24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260571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Koncernslide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93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7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A7B367-77A2-B398-5980-12201C48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6077605D-0C8A-782C-6E37-68234795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3" y="675861"/>
            <a:ext cx="11541982" cy="4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42446" y="0"/>
            <a:ext cx="5460641" cy="6858000"/>
          </a:xfrm>
          <a:custGeom>
            <a:avLst/>
            <a:gdLst>
              <a:gd name="connsiteX0" fmla="*/ 0 w 5460641"/>
              <a:gd name="connsiteY0" fmla="*/ 0 h 6858000"/>
              <a:gd name="connsiteX1" fmla="*/ 5460641 w 5460641"/>
              <a:gd name="connsiteY1" fmla="*/ 0 h 6858000"/>
              <a:gd name="connsiteX2" fmla="*/ 2730321 w 546064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0641" h="6858000">
                <a:moveTo>
                  <a:pt x="0" y="0"/>
                </a:moveTo>
                <a:lnTo>
                  <a:pt x="5460641" y="0"/>
                </a:lnTo>
                <a:lnTo>
                  <a:pt x="2730321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0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67017" y="1957952"/>
            <a:ext cx="4578182" cy="2931548"/>
          </a:xfrm>
          <a:custGeom>
            <a:avLst/>
            <a:gdLst>
              <a:gd name="connsiteX0" fmla="*/ 4176632 w 4578182"/>
              <a:gd name="connsiteY0" fmla="*/ 2267382 h 2931548"/>
              <a:gd name="connsiteX1" fmla="*/ 3881097 w 4578182"/>
              <a:gd name="connsiteY1" fmla="*/ 2354908 h 2931548"/>
              <a:gd name="connsiteX2" fmla="*/ 3799000 w 4578182"/>
              <a:gd name="connsiteY2" fmla="*/ 2491667 h 2931548"/>
              <a:gd name="connsiteX3" fmla="*/ 3841074 w 4578182"/>
              <a:gd name="connsiteY3" fmla="*/ 2588761 h 2931548"/>
              <a:gd name="connsiteX4" fmla="*/ 3954978 w 4578182"/>
              <a:gd name="connsiteY4" fmla="*/ 2620215 h 2931548"/>
              <a:gd name="connsiteX5" fmla="*/ 4072989 w 4578182"/>
              <a:gd name="connsiteY5" fmla="*/ 2589449 h 2931548"/>
              <a:gd name="connsiteX6" fmla="*/ 4176632 w 4578182"/>
              <a:gd name="connsiteY6" fmla="*/ 2505343 h 2931548"/>
              <a:gd name="connsiteX7" fmla="*/ 4039807 w 4578182"/>
              <a:gd name="connsiteY7" fmla="*/ 1510223 h 2931548"/>
              <a:gd name="connsiteX8" fmla="*/ 4439181 w 4578182"/>
              <a:gd name="connsiteY8" fmla="*/ 1660472 h 2931548"/>
              <a:gd name="connsiteX9" fmla="*/ 4578182 w 4578182"/>
              <a:gd name="connsiteY9" fmla="*/ 2122293 h 2931548"/>
              <a:gd name="connsiteX10" fmla="*/ 4578182 w 4578182"/>
              <a:gd name="connsiteY10" fmla="*/ 2898743 h 2931548"/>
              <a:gd name="connsiteX11" fmla="*/ 4250387 w 4578182"/>
              <a:gd name="connsiteY11" fmla="*/ 2898743 h 2931548"/>
              <a:gd name="connsiteX12" fmla="*/ 4223071 w 4578182"/>
              <a:gd name="connsiteY12" fmla="*/ 2759497 h 2931548"/>
              <a:gd name="connsiteX13" fmla="*/ 4212146 w 4578182"/>
              <a:gd name="connsiteY13" fmla="*/ 2759497 h 2931548"/>
              <a:gd name="connsiteX14" fmla="*/ 4029540 w 4578182"/>
              <a:gd name="connsiteY14" fmla="*/ 2883417 h 2931548"/>
              <a:gd name="connsiteX15" fmla="*/ 3818159 w 4578182"/>
              <a:gd name="connsiteY15" fmla="*/ 2931548 h 2931548"/>
              <a:gd name="connsiteX16" fmla="*/ 3522780 w 4578182"/>
              <a:gd name="connsiteY16" fmla="*/ 2812693 h 2931548"/>
              <a:gd name="connsiteX17" fmla="*/ 3413852 w 4578182"/>
              <a:gd name="connsiteY17" fmla="*/ 2521452 h 2931548"/>
              <a:gd name="connsiteX18" fmla="*/ 3594221 w 4578182"/>
              <a:gd name="connsiteY18" fmla="*/ 2187910 h 2931548"/>
              <a:gd name="connsiteX19" fmla="*/ 4176632 w 4578182"/>
              <a:gd name="connsiteY19" fmla="*/ 2026604 h 2931548"/>
              <a:gd name="connsiteX20" fmla="*/ 4122245 w 4578182"/>
              <a:gd name="connsiteY20" fmla="*/ 1883071 h 2931548"/>
              <a:gd name="connsiteX21" fmla="*/ 3963188 w 4578182"/>
              <a:gd name="connsiteY21" fmla="*/ 1829755 h 2931548"/>
              <a:gd name="connsiteX22" fmla="*/ 3790192 w 4578182"/>
              <a:gd name="connsiteY22" fmla="*/ 1862566 h 2931548"/>
              <a:gd name="connsiteX23" fmla="*/ 3605063 w 4578182"/>
              <a:gd name="connsiteY23" fmla="*/ 1952783 h 2931548"/>
              <a:gd name="connsiteX24" fmla="*/ 3460291 w 4578182"/>
              <a:gd name="connsiteY24" fmla="*/ 1687740 h 2931548"/>
              <a:gd name="connsiteX25" fmla="*/ 3734544 w 4578182"/>
              <a:gd name="connsiteY25" fmla="*/ 1560065 h 2931548"/>
              <a:gd name="connsiteX26" fmla="*/ 4039807 w 4578182"/>
              <a:gd name="connsiteY26" fmla="*/ 1510223 h 2931548"/>
              <a:gd name="connsiteX27" fmla="*/ 1614520 w 4578182"/>
              <a:gd name="connsiteY27" fmla="*/ 616235 h 2931548"/>
              <a:gd name="connsiteX28" fmla="*/ 1070769 w 4578182"/>
              <a:gd name="connsiteY28" fmla="*/ 1865482 h 2931548"/>
              <a:gd name="connsiteX29" fmla="*/ 2158270 w 4578182"/>
              <a:gd name="connsiteY29" fmla="*/ 1865482 h 2931548"/>
              <a:gd name="connsiteX30" fmla="*/ 1313360 w 4578182"/>
              <a:gd name="connsiteY30" fmla="*/ 0 h 2931548"/>
              <a:gd name="connsiteX31" fmla="*/ 1915670 w 4578182"/>
              <a:gd name="connsiteY31" fmla="*/ 0 h 2931548"/>
              <a:gd name="connsiteX32" fmla="*/ 3229039 w 4578182"/>
              <a:gd name="connsiteY32" fmla="*/ 2931548 h 2931548"/>
              <a:gd name="connsiteX33" fmla="*/ 2626729 w 4578182"/>
              <a:gd name="connsiteY33" fmla="*/ 2931548 h 2931548"/>
              <a:gd name="connsiteX34" fmla="*/ 2379948 w 4578182"/>
              <a:gd name="connsiteY34" fmla="*/ 2379427 h 2931548"/>
              <a:gd name="connsiteX35" fmla="*/ 849082 w 4578182"/>
              <a:gd name="connsiteY35" fmla="*/ 2379427 h 2931548"/>
              <a:gd name="connsiteX36" fmla="*/ 598120 w 4578182"/>
              <a:gd name="connsiteY36" fmla="*/ 2931548 h 2931548"/>
              <a:gd name="connsiteX37" fmla="*/ 0 w 4578182"/>
              <a:gd name="connsiteY37" fmla="*/ 2931548 h 293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2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Billede 6" descr="Et billede, der indeholder Stencil, Grafik, design&#10;&#10;Automatisk genereret beskrivelse">
            <a:extLst>
              <a:ext uri="{FF2B5EF4-FFF2-40B4-BE49-F238E27FC236}">
                <a16:creationId xmlns:a16="http://schemas.microsoft.com/office/drawing/2014/main" id="{E23FB7C2-596D-F81D-23FD-BC4440FEA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3" y="4071068"/>
            <a:ext cx="2544085" cy="25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7B87D6-3D9D-AF9C-1C09-41F8A052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1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AC44FA0-1B97-CDEB-73E3-19C645B21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41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A9A975-2C2A-A340-D549-AACFD048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3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46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26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497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4975" y="0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17025" y="4100286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28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99268" cy="5267459"/>
          </a:xfrm>
          <a:custGeom>
            <a:avLst/>
            <a:gdLst>
              <a:gd name="connsiteX0" fmla="*/ 0 w 3799268"/>
              <a:gd name="connsiteY0" fmla="*/ 0 h 5267459"/>
              <a:gd name="connsiteX1" fmla="*/ 3799267 w 3799268"/>
              <a:gd name="connsiteY1" fmla="*/ 0 h 5267459"/>
              <a:gd name="connsiteX2" fmla="*/ 3799267 w 3799268"/>
              <a:gd name="connsiteY2" fmla="*/ 1881711 h 5267459"/>
              <a:gd name="connsiteX3" fmla="*/ 3799268 w 3799268"/>
              <a:gd name="connsiteY3" fmla="*/ 1881711 h 5267459"/>
              <a:gd name="connsiteX4" fmla="*/ 3799268 w 3799268"/>
              <a:gd name="connsiteY4" fmla="*/ 5267459 h 5267459"/>
              <a:gd name="connsiteX5" fmla="*/ 1 w 3799268"/>
              <a:gd name="connsiteY5" fmla="*/ 1881711 h 5267459"/>
              <a:gd name="connsiteX6" fmla="*/ 0 w 3799268"/>
              <a:gd name="connsiteY6" fmla="*/ 1881711 h 52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268" h="5267459">
                <a:moveTo>
                  <a:pt x="0" y="0"/>
                </a:moveTo>
                <a:lnTo>
                  <a:pt x="3799267" y="0"/>
                </a:lnTo>
                <a:lnTo>
                  <a:pt x="3799267" y="1881711"/>
                </a:lnTo>
                <a:lnTo>
                  <a:pt x="3799268" y="1881711"/>
                </a:lnTo>
                <a:lnTo>
                  <a:pt x="3799268" y="5267459"/>
                </a:lnTo>
                <a:lnTo>
                  <a:pt x="1" y="1881711"/>
                </a:lnTo>
                <a:lnTo>
                  <a:pt x="0" y="18817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8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12D804-E5F7-0A62-5FA0-F89847B88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50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69028" y="1181100"/>
            <a:ext cx="3390900" cy="4495800"/>
          </a:xfrm>
          <a:custGeom>
            <a:avLst/>
            <a:gdLst>
              <a:gd name="connsiteX0" fmla="*/ 1095375 w 3390900"/>
              <a:gd name="connsiteY0" fmla="*/ 2305050 h 4495800"/>
              <a:gd name="connsiteX1" fmla="*/ 2190750 w 3390900"/>
              <a:gd name="connsiteY1" fmla="*/ 3400425 h 4495800"/>
              <a:gd name="connsiteX2" fmla="*/ 1095375 w 3390900"/>
              <a:gd name="connsiteY2" fmla="*/ 4495800 h 4495800"/>
              <a:gd name="connsiteX3" fmla="*/ 0 w 3390900"/>
              <a:gd name="connsiteY3" fmla="*/ 3400425 h 4495800"/>
              <a:gd name="connsiteX4" fmla="*/ 2295525 w 3390900"/>
              <a:gd name="connsiteY4" fmla="*/ 1152525 h 4495800"/>
              <a:gd name="connsiteX5" fmla="*/ 3390900 w 3390900"/>
              <a:gd name="connsiteY5" fmla="*/ 2247900 h 4495800"/>
              <a:gd name="connsiteX6" fmla="*/ 2295525 w 3390900"/>
              <a:gd name="connsiteY6" fmla="*/ 3343275 h 4495800"/>
              <a:gd name="connsiteX7" fmla="*/ 1200150 w 3390900"/>
              <a:gd name="connsiteY7" fmla="*/ 2247900 h 4495800"/>
              <a:gd name="connsiteX8" fmla="*/ 1095375 w 3390900"/>
              <a:gd name="connsiteY8" fmla="*/ 0 h 4495800"/>
              <a:gd name="connsiteX9" fmla="*/ 2190750 w 3390900"/>
              <a:gd name="connsiteY9" fmla="*/ 1095375 h 4495800"/>
              <a:gd name="connsiteX10" fmla="*/ 1095375 w 3390900"/>
              <a:gd name="connsiteY10" fmla="*/ 2190750 h 4495800"/>
              <a:gd name="connsiteX11" fmla="*/ 0 w 3390900"/>
              <a:gd name="connsiteY11" fmla="*/ 10953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0900" h="4495800">
                <a:moveTo>
                  <a:pt x="1095375" y="2305050"/>
                </a:moveTo>
                <a:lnTo>
                  <a:pt x="2190750" y="3400425"/>
                </a:lnTo>
                <a:lnTo>
                  <a:pt x="1095375" y="4495800"/>
                </a:lnTo>
                <a:lnTo>
                  <a:pt x="0" y="3400425"/>
                </a:lnTo>
                <a:close/>
                <a:moveTo>
                  <a:pt x="2295525" y="1152525"/>
                </a:moveTo>
                <a:lnTo>
                  <a:pt x="3390900" y="2247900"/>
                </a:lnTo>
                <a:lnTo>
                  <a:pt x="2295525" y="3343275"/>
                </a:lnTo>
                <a:lnTo>
                  <a:pt x="1200150" y="2247900"/>
                </a:lnTo>
                <a:close/>
                <a:moveTo>
                  <a:pt x="1095375" y="0"/>
                </a:moveTo>
                <a:lnTo>
                  <a:pt x="2190750" y="1095375"/>
                </a:lnTo>
                <a:lnTo>
                  <a:pt x="1095375" y="2190750"/>
                </a:lnTo>
                <a:lnTo>
                  <a:pt x="0" y="1095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84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05150" y="1"/>
            <a:ext cx="2831193" cy="6858000"/>
          </a:xfrm>
          <a:custGeom>
            <a:avLst/>
            <a:gdLst>
              <a:gd name="connsiteX0" fmla="*/ 0 w 3135086"/>
              <a:gd name="connsiteY0" fmla="*/ 0 h 6858000"/>
              <a:gd name="connsiteX1" fmla="*/ 3135086 w 3135086"/>
              <a:gd name="connsiteY1" fmla="*/ 0 h 6858000"/>
              <a:gd name="connsiteX2" fmla="*/ 3135086 w 3135086"/>
              <a:gd name="connsiteY2" fmla="*/ 6858000 h 6858000"/>
              <a:gd name="connsiteX3" fmla="*/ 0 w 3135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77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750EDA88-0FE2-B4B8-A845-A1EB19F5C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65712" y="1306513"/>
            <a:ext cx="2060575" cy="4324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262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302656"/>
            <a:ext cx="5675086" cy="4927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53714" y="1302656"/>
            <a:ext cx="2946400" cy="21263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3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689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56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9690C81-483D-9D04-CA57-2738AB5F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1496421"/>
            <a:ext cx="5248310" cy="386515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450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3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C2FE336-3D65-AA53-1162-0005DC601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bla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11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4D025AB-DAE3-6944-B415-75866605099B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0EEFAFC-2E3E-E21F-2EB0-BBEE1B5BB772}"/>
              </a:ext>
            </a:extLst>
          </p:cNvPr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solidFill>
              <a:srgbClr val="B0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22FF459-F140-B784-D0A7-8094CD901A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171339"/>
            <a:ext cx="4174855" cy="6686662"/>
          </a:xfrm>
          <a:custGeom>
            <a:avLst/>
            <a:gdLst>
              <a:gd name="connsiteX0" fmla="*/ 21660 w 4174855"/>
              <a:gd name="connsiteY0" fmla="*/ 3950571 h 6686662"/>
              <a:gd name="connsiteX1" fmla="*/ 21660 w 4174855"/>
              <a:gd name="connsiteY1" fmla="*/ 5361746 h 6686662"/>
              <a:gd name="connsiteX2" fmla="*/ 1365191 w 4174855"/>
              <a:gd name="connsiteY2" fmla="*/ 5361746 h 6686662"/>
              <a:gd name="connsiteX3" fmla="*/ 2094529 w 4174855"/>
              <a:gd name="connsiteY3" fmla="*/ 5169748 h 6686662"/>
              <a:gd name="connsiteX4" fmla="*/ 2363228 w 4174855"/>
              <a:gd name="connsiteY4" fmla="*/ 4632156 h 6686662"/>
              <a:gd name="connsiteX5" fmla="*/ 2094529 w 4174855"/>
              <a:gd name="connsiteY5" fmla="*/ 4129372 h 6686662"/>
              <a:gd name="connsiteX6" fmla="*/ 1365191 w 4174855"/>
              <a:gd name="connsiteY6" fmla="*/ 3950571 h 6686662"/>
              <a:gd name="connsiteX7" fmla="*/ 21660 w 4174855"/>
              <a:gd name="connsiteY7" fmla="*/ 1370410 h 6686662"/>
              <a:gd name="connsiteX8" fmla="*/ 21660 w 4174855"/>
              <a:gd name="connsiteY8" fmla="*/ 2676077 h 6686662"/>
              <a:gd name="connsiteX9" fmla="*/ 1365253 w 4174855"/>
              <a:gd name="connsiteY9" fmla="*/ 2676077 h 6686662"/>
              <a:gd name="connsiteX10" fmla="*/ 1942276 w 4174855"/>
              <a:gd name="connsiteY10" fmla="*/ 2498468 h 6686662"/>
              <a:gd name="connsiteX11" fmla="*/ 2152211 w 4174855"/>
              <a:gd name="connsiteY11" fmla="*/ 2004045 h 6686662"/>
              <a:gd name="connsiteX12" fmla="*/ 1942276 w 4174855"/>
              <a:gd name="connsiteY12" fmla="*/ 1532426 h 6686662"/>
              <a:gd name="connsiteX13" fmla="*/ 1365253 w 4174855"/>
              <a:gd name="connsiteY13" fmla="*/ 1370410 h 6686662"/>
              <a:gd name="connsiteX14" fmla="*/ 0 w 4174855"/>
              <a:gd name="connsiteY14" fmla="*/ 0 h 6686662"/>
              <a:gd name="connsiteX15" fmla="*/ 1461224 w 4174855"/>
              <a:gd name="connsiteY15" fmla="*/ 0 h 6686662"/>
              <a:gd name="connsiteX16" fmla="*/ 3279574 w 4174855"/>
              <a:gd name="connsiteY16" fmla="*/ 460070 h 6686662"/>
              <a:gd name="connsiteX17" fmla="*/ 3954247 w 4174855"/>
              <a:gd name="connsiteY17" fmla="*/ 1696830 h 6686662"/>
              <a:gd name="connsiteX18" fmla="*/ 3640343 w 4174855"/>
              <a:gd name="connsiteY18" fmla="*/ 2616965 h 6686662"/>
              <a:gd name="connsiteX19" fmla="*/ 2794569 w 4174855"/>
              <a:gd name="connsiteY19" fmla="*/ 3155215 h 6686662"/>
              <a:gd name="connsiteX20" fmla="*/ 3804625 w 4174855"/>
              <a:gd name="connsiteY20" fmla="*/ 3744770 h 6686662"/>
              <a:gd name="connsiteX21" fmla="*/ 4174855 w 4174855"/>
              <a:gd name="connsiteY21" fmla="*/ 4852953 h 6686662"/>
              <a:gd name="connsiteX22" fmla="*/ 3473826 w 4174855"/>
              <a:gd name="connsiteY22" fmla="*/ 6219336 h 6686662"/>
              <a:gd name="connsiteX23" fmla="*/ 2414087 w 4174855"/>
              <a:gd name="connsiteY23" fmla="*/ 6647600 h 6686662"/>
              <a:gd name="connsiteX24" fmla="*/ 2161146 w 4174855"/>
              <a:gd name="connsiteY24" fmla="*/ 6686662 h 6686662"/>
              <a:gd name="connsiteX25" fmla="*/ 0 w 4174855"/>
              <a:gd name="connsiteY25" fmla="*/ 6686662 h 668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35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19BE37D-6C92-C82F-54FE-305AE87A6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25" y="-1"/>
            <a:ext cx="4851974" cy="635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518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39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5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037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189ECD2-3FC1-A145-9F7F-6218E44D3546}" type="datetime2">
              <a:rPr lang="da-DK" smtClean="0"/>
              <a:t>2. december 2023</a:t>
            </a:fld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45C40CB-4387-BC4D-2333-C009E80F8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5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56F916D-15E5-B840-8CB7-EC3C2B491B84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BAD91-1C96-3142-AFA7-71C53E95E2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CFB37D-8867-1B0C-8CED-BD3EAC6BA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75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60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C6A8AC-6868-E655-733A-84036AA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0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898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2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3A23A8F-540D-2ACB-EF63-C6FA57D18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84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763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0608-DEED-8249-9FFB-0E37F6E13394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633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1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35971-FE2A-279A-54C8-A1FB2470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1" i="0">
                <a:latin typeface="KievitPro-Bold" panose="02000503040000020004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D7310-D905-BF8A-2D63-47B443E6C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="0" i="0">
                <a:latin typeface="KievitPro-Regular" panose="020005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2DB0C-4252-ECEE-E0C5-9C56E93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B581-F031-EB40-98D0-424FFBC8DAF7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A8DCEB-3FAA-A97D-FD67-BC06FF3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5E8266-A221-6B74-E967-ADDD7F92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DBA2-83BF-6E4D-9A15-4F3F0E0F88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7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765" y="5188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5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97209" y="1654630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79038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5380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2632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969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083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46554" y="2844800"/>
            <a:ext cx="1253148" cy="33274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62300" y="723900"/>
            <a:ext cx="2552700" cy="5448300"/>
          </a:xfrm>
          <a:custGeom>
            <a:avLst/>
            <a:gdLst>
              <a:gd name="connsiteX0" fmla="*/ 0 w 2552700"/>
              <a:gd name="connsiteY0" fmla="*/ 0 h 5448300"/>
              <a:gd name="connsiteX1" fmla="*/ 2552700 w 2552700"/>
              <a:gd name="connsiteY1" fmla="*/ 0 h 5448300"/>
              <a:gd name="connsiteX2" fmla="*/ 2552700 w 2552700"/>
              <a:gd name="connsiteY2" fmla="*/ 5448300 h 5448300"/>
              <a:gd name="connsiteX3" fmla="*/ 0 w 25527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896952" y="2844800"/>
            <a:ext cx="2967649" cy="3327400"/>
          </a:xfrm>
          <a:custGeom>
            <a:avLst/>
            <a:gdLst>
              <a:gd name="connsiteX0" fmla="*/ 0 w 2967649"/>
              <a:gd name="connsiteY0" fmla="*/ 0 h 3327400"/>
              <a:gd name="connsiteX1" fmla="*/ 2967649 w 2967649"/>
              <a:gd name="connsiteY1" fmla="*/ 0 h 3327400"/>
              <a:gd name="connsiteX2" fmla="*/ 2967649 w 2967649"/>
              <a:gd name="connsiteY2" fmla="*/ 3327400 h 3327400"/>
              <a:gd name="connsiteX3" fmla="*/ 0 w 296764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8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92798" y="2639962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2798" y="0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82545" y="0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82545" y="4454013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8965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3695699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498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>
            <a:extLst>
              <a:ext uri="{FF2B5EF4-FFF2-40B4-BE49-F238E27FC236}">
                <a16:creationId xmlns:a16="http://schemas.microsoft.com/office/drawing/2014/main" id="{38B00861-A756-7BEA-F6C9-29931462D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950" y="6291263"/>
            <a:ext cx="152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F3F3C654-4276-7349-AA24-830D91A311F8}" type="slidenum">
              <a:rPr lang="id-ID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pPr algn="r" eaLnBrk="1" hangingPunct="1"/>
              <a:t>‹nr.›</a:t>
            </a:fld>
            <a:endParaRPr lang="id-ID" altLang="da-DK" sz="1600" b="1" i="0">
              <a:solidFill>
                <a:schemeClr val="tx2"/>
              </a:solidFill>
              <a:latin typeface="KievitPro-Bold" panose="0200050304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DBDBCC-D926-7CC8-C8A2-10F25707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A1168FB-1D72-C4B7-1651-06E61E3A23CE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4" r:id="rId31"/>
    <p:sldLayoutId id="2147483695" r:id="rId32"/>
    <p:sldLayoutId id="2147483696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7" r:id="rId39"/>
    <p:sldLayoutId id="2147483709" r:id="rId40"/>
    <p:sldLayoutId id="2147483710" r:id="rId41"/>
    <p:sldLayoutId id="2147483711" r:id="rId42"/>
    <p:sldLayoutId id="2147483713" r:id="rId43"/>
    <p:sldLayoutId id="2147483715" r:id="rId44"/>
    <p:sldLayoutId id="2147483718" r:id="rId45"/>
    <p:sldLayoutId id="2147483686" r:id="rId46"/>
    <p:sldLayoutId id="2147483724" r:id="rId4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natur, is, sne, smeltende&#10;&#10;Automatisk genereret beskrivelse">
            <a:extLst>
              <a:ext uri="{FF2B5EF4-FFF2-40B4-BE49-F238E27FC236}">
                <a16:creationId xmlns:a16="http://schemas.microsoft.com/office/drawing/2014/main" id="{AEC83A73-A47F-D390-5DDD-E1B895637D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AD23DD-20D1-F4FC-4E59-81DBF8DE6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5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KievitPro-Regular" panose="02000503040000020004" pitchFamily="2" charset="0"/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827F94D-BABC-E0F0-CCF9-C12E513A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E2F94D-045B-FEA2-FF34-7E0C758B4DAE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EF12DC-DB2B-1409-572B-C5AAE80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C3C0F5F-9C2C-32C3-E813-A6CD44C50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971" y="5504847"/>
            <a:ext cx="896255" cy="820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061A9-3EDB-EFF9-A9AB-5BC57ABA6FFC}"/>
              </a:ext>
            </a:extLst>
          </p:cNvPr>
          <p:cNvSpPr/>
          <p:nvPr/>
        </p:nvSpPr>
        <p:spPr>
          <a:xfrm>
            <a:off x="0" y="3196086"/>
            <a:ext cx="6096000" cy="277971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6230C-40E6-62CE-FE65-1125EEFD6468}"/>
              </a:ext>
            </a:extLst>
          </p:cNvPr>
          <p:cNvSpPr txBox="1"/>
          <p:nvPr/>
        </p:nvSpPr>
        <p:spPr bwMode="auto">
          <a:xfrm>
            <a:off x="1224952" y="571949"/>
            <a:ext cx="4342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4E1F8-466F-489F-A04C-DC62ADD479A0}"/>
              </a:ext>
            </a:extLst>
          </p:cNvPr>
          <p:cNvSpPr txBox="1"/>
          <p:nvPr/>
        </p:nvSpPr>
        <p:spPr>
          <a:xfrm>
            <a:off x="1874838" y="4021586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bg1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C99D64BC-DD6E-4280-B494-B2A93D1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4267649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7414" name="Picture Placeholder 1">
            <a:extLst>
              <a:ext uri="{FF2B5EF4-FFF2-40B4-BE49-F238E27FC236}">
                <a16:creationId xmlns:a16="http://schemas.microsoft.com/office/drawing/2014/main" id="{C508D2C4-25D5-CABC-9DF0-72883522C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3196086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15" name="Picture Placeholder 2">
            <a:extLst>
              <a:ext uri="{FF2B5EF4-FFF2-40B4-BE49-F238E27FC236}">
                <a16:creationId xmlns:a16="http://schemas.microsoft.com/office/drawing/2014/main" id="{D8F54FB0-F8AE-A2B2-8C78-E27341B92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416374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F40B14-0977-6477-EC6B-E960D771244D}"/>
              </a:ext>
            </a:extLst>
          </p:cNvPr>
          <p:cNvSpPr/>
          <p:nvPr/>
        </p:nvSpPr>
        <p:spPr>
          <a:xfrm>
            <a:off x="6096000" y="3187461"/>
            <a:ext cx="6096000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59B96-5111-AF48-B5FD-C0C9591EC132}"/>
              </a:ext>
            </a:extLst>
          </p:cNvPr>
          <p:cNvSpPr txBox="1"/>
          <p:nvPr/>
        </p:nvSpPr>
        <p:spPr bwMode="auto">
          <a:xfrm>
            <a:off x="6535738" y="563324"/>
            <a:ext cx="4238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E82B7-25FA-4028-D58C-6E457E4902F1}"/>
              </a:ext>
            </a:extLst>
          </p:cNvPr>
          <p:cNvSpPr txBox="1"/>
          <p:nvPr/>
        </p:nvSpPr>
        <p:spPr>
          <a:xfrm>
            <a:off x="66500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MaxOT-Bold" panose="020B0504020101020102" pitchFamily="34" charset="77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5642930F-53E8-658B-9ED5-A1CF1C56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8438" name="Picture Placeholder 1">
            <a:extLst>
              <a:ext uri="{FF2B5EF4-FFF2-40B4-BE49-F238E27FC236}">
                <a16:creationId xmlns:a16="http://schemas.microsoft.com/office/drawing/2014/main" id="{8ACC726F-AD6D-FE50-CB4C-23374977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407749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9" name="Picture Placeholder 2">
            <a:extLst>
              <a:ext uri="{FF2B5EF4-FFF2-40B4-BE49-F238E27FC236}">
                <a16:creationId xmlns:a16="http://schemas.microsoft.com/office/drawing/2014/main" id="{A1ED0CE7-5DE9-25D6-BA25-5B61174C1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187461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B1F6-8937-F105-AB08-B7FB44E1B779}"/>
              </a:ext>
            </a:extLst>
          </p:cNvPr>
          <p:cNvSpPr/>
          <p:nvPr/>
        </p:nvSpPr>
        <p:spPr>
          <a:xfrm>
            <a:off x="6096000" y="3429000"/>
            <a:ext cx="5437188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BCC8-AA67-43D7-F60D-FB4F48CC7CBC}"/>
              </a:ext>
            </a:extLst>
          </p:cNvPr>
          <p:cNvSpPr txBox="1"/>
          <p:nvPr/>
        </p:nvSpPr>
        <p:spPr>
          <a:xfrm>
            <a:off x="69675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6E5BCFF0-0372-5A1F-6BEB-A06EA47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F9EE9-1FDC-B974-0EDB-CBC23A6F74C2}"/>
              </a:ext>
            </a:extLst>
          </p:cNvPr>
          <p:cNvSpPr/>
          <p:nvPr/>
        </p:nvSpPr>
        <p:spPr>
          <a:xfrm>
            <a:off x="658813" y="649288"/>
            <a:ext cx="5437187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16B7-C582-D062-F772-4A201F9CE87A}"/>
              </a:ext>
            </a:extLst>
          </p:cNvPr>
          <p:cNvSpPr txBox="1"/>
          <p:nvPr/>
        </p:nvSpPr>
        <p:spPr>
          <a:xfrm>
            <a:off x="1414463" y="14319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871EDA0B-2A97-FBAF-98AB-5DA34868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6779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9464" name="Picture Placeholder 1">
            <a:extLst>
              <a:ext uri="{FF2B5EF4-FFF2-40B4-BE49-F238E27FC236}">
                <a16:creationId xmlns:a16="http://schemas.microsoft.com/office/drawing/2014/main" id="{4B8CFBFA-72C1-9E51-E940-E2E58F1457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429000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5" name="Picture Placeholder 2">
            <a:extLst>
              <a:ext uri="{FF2B5EF4-FFF2-40B4-BE49-F238E27FC236}">
                <a16:creationId xmlns:a16="http://schemas.microsoft.com/office/drawing/2014/main" id="{E53D28E3-BAAC-1AA6-741C-791ED1589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649288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6B503-9C6B-FDC6-FAF4-3BF236BD095C}"/>
              </a:ext>
            </a:extLst>
          </p:cNvPr>
          <p:cNvSpPr/>
          <p:nvPr/>
        </p:nvSpPr>
        <p:spPr>
          <a:xfrm>
            <a:off x="658813" y="3429000"/>
            <a:ext cx="5437187" cy="27797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37030597-9138-36D5-EE02-391C842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822825"/>
            <a:ext cx="3424237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Bo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8AB8-D208-AA9E-0B85-3857C5803480}"/>
              </a:ext>
            </a:extLst>
          </p:cNvPr>
          <p:cNvSpPr/>
          <p:nvPr/>
        </p:nvSpPr>
        <p:spPr>
          <a:xfrm>
            <a:off x="6096000" y="649288"/>
            <a:ext cx="5437188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F50888F2-B5EF-B8EE-BFE0-4116991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2085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AB227-BB94-A382-B5FF-6C1928B8B083}"/>
              </a:ext>
            </a:extLst>
          </p:cNvPr>
          <p:cNvSpPr txBox="1"/>
          <p:nvPr/>
        </p:nvSpPr>
        <p:spPr bwMode="auto">
          <a:xfrm>
            <a:off x="1409700" y="4098925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3FEA-1223-9910-4838-D5AA0C0489EA}"/>
              </a:ext>
            </a:extLst>
          </p:cNvPr>
          <p:cNvSpPr txBox="1"/>
          <p:nvPr/>
        </p:nvSpPr>
        <p:spPr bwMode="auto">
          <a:xfrm>
            <a:off x="6967538" y="1003300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tx2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8" name="Picture Placeholder 1">
            <a:extLst>
              <a:ext uri="{FF2B5EF4-FFF2-40B4-BE49-F238E27FC236}">
                <a16:creationId xmlns:a16="http://schemas.microsoft.com/office/drawing/2014/main" id="{7E4B6DEE-87A0-1587-04E5-3FD81F31D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9" name="Picture Placeholder 2">
            <a:extLst>
              <a:ext uri="{FF2B5EF4-FFF2-40B4-BE49-F238E27FC236}">
                <a16:creationId xmlns:a16="http://schemas.microsoft.com/office/drawing/2014/main" id="{E1D0F02B-DECE-C934-4673-514EF2EF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0" y="3429000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F2B00E-1444-8FBF-C73D-CD6C35164866}"/>
              </a:ext>
            </a:extLst>
          </p:cNvPr>
          <p:cNvSpPr txBox="1"/>
          <p:nvPr/>
        </p:nvSpPr>
        <p:spPr bwMode="auto">
          <a:xfrm rot="5400000">
            <a:off x="-360362" y="3074988"/>
            <a:ext cx="5559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HVEM ER VI?</a:t>
            </a:r>
          </a:p>
        </p:txBody>
      </p:sp>
      <p:sp>
        <p:nvSpPr>
          <p:cNvPr id="21507" name="Picture Placeholder 1">
            <a:extLst>
              <a:ext uri="{FF2B5EF4-FFF2-40B4-BE49-F238E27FC236}">
                <a16:creationId xmlns:a16="http://schemas.microsoft.com/office/drawing/2014/main" id="{AAE91396-7081-B634-7676-7589B919F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378200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8" name="Picture Placeholder 2">
            <a:extLst>
              <a:ext uri="{FF2B5EF4-FFF2-40B4-BE49-F238E27FC236}">
                <a16:creationId xmlns:a16="http://schemas.microsoft.com/office/drawing/2014/main" id="{5E8A25F3-8A04-38B8-340D-76A8B4338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9175" y="649288"/>
            <a:ext cx="2722563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9" name="Picture Placeholder 3">
            <a:extLst>
              <a:ext uri="{FF2B5EF4-FFF2-40B4-BE49-F238E27FC236}">
                <a16:creationId xmlns:a16="http://schemas.microsoft.com/office/drawing/2014/main" id="{EC677FCA-F16D-7DA5-5273-AD20625A9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21738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3E08DE-C7BF-6910-43E2-D6172E84C33D}"/>
              </a:ext>
            </a:extLst>
          </p:cNvPr>
          <p:cNvSpPr txBox="1"/>
          <p:nvPr/>
        </p:nvSpPr>
        <p:spPr bwMode="auto">
          <a:xfrm>
            <a:off x="1596045" y="4278313"/>
            <a:ext cx="291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66AA-4679-A24E-B1FE-D327E610BA2D}"/>
              </a:ext>
            </a:extLst>
          </p:cNvPr>
          <p:cNvSpPr txBox="1"/>
          <p:nvPr/>
        </p:nvSpPr>
        <p:spPr>
          <a:xfrm>
            <a:off x="6280150" y="46323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5C07DFC4-5D27-27A9-5285-21845F2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8783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2533" name="Picture Placeholder 1">
            <a:extLst>
              <a:ext uri="{FF2B5EF4-FFF2-40B4-BE49-F238E27FC236}">
                <a16:creationId xmlns:a16="http://schemas.microsoft.com/office/drawing/2014/main" id="{132E4C8E-7D27-6915-581D-77C5BEEF2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10874375" cy="2824162"/>
          </a:xfrm>
          <a:custGeom>
            <a:avLst/>
            <a:gdLst>
              <a:gd name="T0" fmla="*/ 0 w 10873830"/>
              <a:gd name="T1" fmla="*/ 0 h 2824046"/>
              <a:gd name="T2" fmla="*/ 10873830 w 10873830"/>
              <a:gd name="T3" fmla="*/ 0 h 2824046"/>
              <a:gd name="T4" fmla="*/ 10873830 w 10873830"/>
              <a:gd name="T5" fmla="*/ 2824046 h 2824046"/>
              <a:gd name="T6" fmla="*/ 0 w 10873830"/>
              <a:gd name="T7" fmla="*/ 2824046 h 28240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A935-7AF2-9D1B-2E1B-E5A9F9D5E645}"/>
              </a:ext>
            </a:extLst>
          </p:cNvPr>
          <p:cNvSpPr txBox="1"/>
          <p:nvPr/>
        </p:nvSpPr>
        <p:spPr bwMode="auto">
          <a:xfrm>
            <a:off x="7227888" y="2030233"/>
            <a:ext cx="3832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3E3D-4E44-92CC-820D-CCAB559E1B30}"/>
              </a:ext>
            </a:extLst>
          </p:cNvPr>
          <p:cNvSpPr txBox="1"/>
          <p:nvPr/>
        </p:nvSpPr>
        <p:spPr>
          <a:xfrm>
            <a:off x="7297738" y="3627438"/>
            <a:ext cx="36925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3556" name="Rectangle 14">
            <a:extLst>
              <a:ext uri="{FF2B5EF4-FFF2-40B4-BE49-F238E27FC236}">
                <a16:creationId xmlns:a16="http://schemas.microsoft.com/office/drawing/2014/main" id="{ADC5EFA7-F3EF-C01F-1F23-7395F638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8735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3558" name="Picture Placeholder 1">
            <a:extLst>
              <a:ext uri="{FF2B5EF4-FFF2-40B4-BE49-F238E27FC236}">
                <a16:creationId xmlns:a16="http://schemas.microsoft.com/office/drawing/2014/main" id="{8B43C165-6C0C-8A80-F0FE-154D650F0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466850" y="1957388"/>
            <a:ext cx="4578350" cy="2932112"/>
          </a:xfrm>
          <a:custGeom>
            <a:avLst/>
            <a:gdLst>
              <a:gd name="T0" fmla="*/ 4176632 w 4578182"/>
              <a:gd name="T1" fmla="*/ 2267382 h 2931548"/>
              <a:gd name="T2" fmla="*/ 3881097 w 4578182"/>
              <a:gd name="T3" fmla="*/ 2354908 h 2931548"/>
              <a:gd name="T4" fmla="*/ 3799000 w 4578182"/>
              <a:gd name="T5" fmla="*/ 2491667 h 2931548"/>
              <a:gd name="T6" fmla="*/ 3841074 w 4578182"/>
              <a:gd name="T7" fmla="*/ 2588761 h 2931548"/>
              <a:gd name="T8" fmla="*/ 3954978 w 4578182"/>
              <a:gd name="T9" fmla="*/ 2620215 h 2931548"/>
              <a:gd name="T10" fmla="*/ 4072989 w 4578182"/>
              <a:gd name="T11" fmla="*/ 2589449 h 2931548"/>
              <a:gd name="T12" fmla="*/ 4176632 w 4578182"/>
              <a:gd name="T13" fmla="*/ 2505343 h 2931548"/>
              <a:gd name="T14" fmla="*/ 4039807 w 4578182"/>
              <a:gd name="T15" fmla="*/ 1510223 h 2931548"/>
              <a:gd name="T16" fmla="*/ 4439181 w 4578182"/>
              <a:gd name="T17" fmla="*/ 1660472 h 2931548"/>
              <a:gd name="T18" fmla="*/ 4578182 w 4578182"/>
              <a:gd name="T19" fmla="*/ 2122293 h 2931548"/>
              <a:gd name="T20" fmla="*/ 4578182 w 4578182"/>
              <a:gd name="T21" fmla="*/ 2898743 h 2931548"/>
              <a:gd name="T22" fmla="*/ 4250387 w 4578182"/>
              <a:gd name="T23" fmla="*/ 2898743 h 2931548"/>
              <a:gd name="T24" fmla="*/ 4223071 w 4578182"/>
              <a:gd name="T25" fmla="*/ 2759497 h 2931548"/>
              <a:gd name="T26" fmla="*/ 4212146 w 4578182"/>
              <a:gd name="T27" fmla="*/ 2759497 h 2931548"/>
              <a:gd name="T28" fmla="*/ 4029540 w 4578182"/>
              <a:gd name="T29" fmla="*/ 2883417 h 2931548"/>
              <a:gd name="T30" fmla="*/ 3818159 w 4578182"/>
              <a:gd name="T31" fmla="*/ 2931548 h 2931548"/>
              <a:gd name="T32" fmla="*/ 3522780 w 4578182"/>
              <a:gd name="T33" fmla="*/ 2812693 h 2931548"/>
              <a:gd name="T34" fmla="*/ 3413852 w 4578182"/>
              <a:gd name="T35" fmla="*/ 2521452 h 2931548"/>
              <a:gd name="T36" fmla="*/ 3594221 w 4578182"/>
              <a:gd name="T37" fmla="*/ 2187910 h 2931548"/>
              <a:gd name="T38" fmla="*/ 4176632 w 4578182"/>
              <a:gd name="T39" fmla="*/ 2026604 h 2931548"/>
              <a:gd name="T40" fmla="*/ 4122245 w 4578182"/>
              <a:gd name="T41" fmla="*/ 1883071 h 2931548"/>
              <a:gd name="T42" fmla="*/ 3963188 w 4578182"/>
              <a:gd name="T43" fmla="*/ 1829755 h 2931548"/>
              <a:gd name="T44" fmla="*/ 3790192 w 4578182"/>
              <a:gd name="T45" fmla="*/ 1862566 h 2931548"/>
              <a:gd name="T46" fmla="*/ 3605063 w 4578182"/>
              <a:gd name="T47" fmla="*/ 1952783 h 2931548"/>
              <a:gd name="T48" fmla="*/ 3460291 w 4578182"/>
              <a:gd name="T49" fmla="*/ 1687740 h 2931548"/>
              <a:gd name="T50" fmla="*/ 3734544 w 4578182"/>
              <a:gd name="T51" fmla="*/ 1560065 h 2931548"/>
              <a:gd name="T52" fmla="*/ 4039807 w 4578182"/>
              <a:gd name="T53" fmla="*/ 1510223 h 2931548"/>
              <a:gd name="T54" fmla="*/ 1614520 w 4578182"/>
              <a:gd name="T55" fmla="*/ 616235 h 2931548"/>
              <a:gd name="T56" fmla="*/ 1070769 w 4578182"/>
              <a:gd name="T57" fmla="*/ 1865482 h 2931548"/>
              <a:gd name="T58" fmla="*/ 2158270 w 4578182"/>
              <a:gd name="T59" fmla="*/ 1865482 h 2931548"/>
              <a:gd name="T60" fmla="*/ 1313360 w 4578182"/>
              <a:gd name="T61" fmla="*/ 0 h 2931548"/>
              <a:gd name="T62" fmla="*/ 1915670 w 4578182"/>
              <a:gd name="T63" fmla="*/ 0 h 2931548"/>
              <a:gd name="T64" fmla="*/ 3229039 w 4578182"/>
              <a:gd name="T65" fmla="*/ 2931548 h 2931548"/>
              <a:gd name="T66" fmla="*/ 2626729 w 4578182"/>
              <a:gd name="T67" fmla="*/ 2931548 h 2931548"/>
              <a:gd name="T68" fmla="*/ 2379948 w 4578182"/>
              <a:gd name="T69" fmla="*/ 2379427 h 2931548"/>
              <a:gd name="T70" fmla="*/ 849082 w 4578182"/>
              <a:gd name="T71" fmla="*/ 2379427 h 2931548"/>
              <a:gd name="T72" fmla="*/ 598120 w 4578182"/>
              <a:gd name="T73" fmla="*/ 2931548 h 2931548"/>
              <a:gd name="T74" fmla="*/ 0 w 4578182"/>
              <a:gd name="T75" fmla="*/ 2931548 h 29315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lnTo>
                  <a:pt x="4176632" y="2267382"/>
                </a:ln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lnTo>
                  <a:pt x="1614520" y="616235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lnTo>
                  <a:pt x="131336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F3E7143-EC8A-5E8E-DBB5-94ED640E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236663"/>
            <a:ext cx="405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 err="1">
                <a:solidFill>
                  <a:schemeClr val="tx2"/>
                </a:solidFill>
                <a:latin typeface="KievitPro-Bold" panose="02000503040000020004" pitchFamily="2" charset="0"/>
              </a:rPr>
              <a:t>Overskrift</a:t>
            </a:r>
            <a:endParaRPr lang="en-US" altLang="da-DK" sz="4800" b="1">
              <a:solidFill>
                <a:schemeClr val="tx2"/>
              </a:solidFill>
              <a:latin typeface="KievitPro-Bold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D6029-8EFD-EEF1-ABC1-99F41CCAE83B}"/>
              </a:ext>
            </a:extLst>
          </p:cNvPr>
          <p:cNvSpPr txBox="1"/>
          <p:nvPr/>
        </p:nvSpPr>
        <p:spPr>
          <a:xfrm>
            <a:off x="5105400" y="4660900"/>
            <a:ext cx="3690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8A6950EC-ABDD-41E0-9B04-F77FC23B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06963"/>
            <a:ext cx="369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5606" name="Picture Placeholder 1">
            <a:extLst>
              <a:ext uri="{FF2B5EF4-FFF2-40B4-BE49-F238E27FC236}">
                <a16:creationId xmlns:a16="http://schemas.microsoft.com/office/drawing/2014/main" id="{B4F44388-E3E8-3ECE-43EC-73934763F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3382963"/>
            <a:ext cx="3695700" cy="3475037"/>
          </a:xfrm>
          <a:custGeom>
            <a:avLst/>
            <a:gdLst>
              <a:gd name="T0" fmla="*/ 0 w 4636623"/>
              <a:gd name="T1" fmla="*/ 0 h 2757714"/>
              <a:gd name="T2" fmla="*/ 3695699 w 4636623"/>
              <a:gd name="T3" fmla="*/ 0 h 2757714"/>
              <a:gd name="T4" fmla="*/ 3695699 w 4636623"/>
              <a:gd name="T5" fmla="*/ 3475035 h 2757714"/>
              <a:gd name="T6" fmla="*/ 0 w 4636623"/>
              <a:gd name="T7" fmla="*/ 3475035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Picture Placeholder 2">
            <a:extLst>
              <a:ext uri="{FF2B5EF4-FFF2-40B4-BE49-F238E27FC236}">
                <a16:creationId xmlns:a16="http://schemas.microsoft.com/office/drawing/2014/main" id="{F5C25B74-7664-2E1B-BE13-B263E60BB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702175" y="0"/>
            <a:ext cx="7489825" cy="3163888"/>
          </a:xfrm>
          <a:custGeom>
            <a:avLst/>
            <a:gdLst>
              <a:gd name="T0" fmla="*/ 0 w 7068457"/>
              <a:gd name="T1" fmla="*/ 0 h 2757714"/>
              <a:gd name="T2" fmla="*/ 7489371 w 7068457"/>
              <a:gd name="T3" fmla="*/ 0 h 2757714"/>
              <a:gd name="T4" fmla="*/ 7489371 w 7068457"/>
              <a:gd name="T5" fmla="*/ 3164114 h 2757714"/>
              <a:gd name="T6" fmla="*/ 0 w 7068457"/>
              <a:gd name="T7" fmla="*/ 3164114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D06382-125C-4F85-1841-8B878DB6E2CE}"/>
              </a:ext>
            </a:extLst>
          </p:cNvPr>
          <p:cNvSpPr/>
          <p:nvPr/>
        </p:nvSpPr>
        <p:spPr>
          <a:xfrm>
            <a:off x="582613" y="647700"/>
            <a:ext cx="4654550" cy="55610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1EE1CAD3-A8CC-966A-2254-95C5FA26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350714"/>
            <a:ext cx="3832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VORES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PORTO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FOLIO</a:t>
            </a:r>
          </a:p>
        </p:txBody>
      </p:sp>
      <p:sp>
        <p:nvSpPr>
          <p:cNvPr id="26628" name="Picture Placeholder 1">
            <a:extLst>
              <a:ext uri="{FF2B5EF4-FFF2-40B4-BE49-F238E27FC236}">
                <a16:creationId xmlns:a16="http://schemas.microsoft.com/office/drawing/2014/main" id="{579C315F-7D7E-1FCD-6CD8-6FAF22EA7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5892800" y="0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29" name="Picture Placeholder 2">
            <a:extLst>
              <a:ext uri="{FF2B5EF4-FFF2-40B4-BE49-F238E27FC236}">
                <a16:creationId xmlns:a16="http://schemas.microsoft.com/office/drawing/2014/main" id="{72D3F280-7C86-B487-1B85-2AC813B3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2800" y="2640013"/>
            <a:ext cx="3009900" cy="4217987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0" name="Picture Placeholder 3">
            <a:extLst>
              <a:ext uri="{FF2B5EF4-FFF2-40B4-BE49-F238E27FC236}">
                <a16:creationId xmlns:a16="http://schemas.microsoft.com/office/drawing/2014/main" id="{2CB975D7-31A3-2591-FBB2-9BE3B10698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82100" y="0"/>
            <a:ext cx="3009900" cy="4217988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1" name="Picture Placeholder 4">
            <a:extLst>
              <a:ext uri="{FF2B5EF4-FFF2-40B4-BE49-F238E27FC236}">
                <a16:creationId xmlns:a16="http://schemas.microsoft.com/office/drawing/2014/main" id="{239DCF16-5035-F16C-078E-10B36822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82100" y="4454525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402B-5B80-8F28-6924-DFFF4AF1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141" y="4496692"/>
            <a:ext cx="5469756" cy="1153718"/>
          </a:xfrm>
        </p:spPr>
        <p:txBody>
          <a:bodyPr anchor="t">
            <a:noAutofit/>
          </a:bodyPr>
          <a:lstStyle/>
          <a:p>
            <a:pPr algn="l"/>
            <a:r>
              <a:rPr lang="da-DK" sz="4000" b="1">
                <a:solidFill>
                  <a:srgbClr val="000000"/>
                </a:solidFill>
                <a:latin typeface="KievitPro-Bold" panose="02000503040000020004" pitchFamily="2" charset="0"/>
              </a:rPr>
              <a:t>Kulturens palet: Grønlandsk inspiration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B4990-1795-22D4-7F63-4099C396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41" y="5650410"/>
            <a:ext cx="4206380" cy="1153719"/>
          </a:xfrm>
        </p:spPr>
        <p:txBody>
          <a:bodyPr anchor="t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  <a:effectLst/>
              </a:rPr>
              <a:t>Dyb kulturarv møder arktisk skønhed</a:t>
            </a:r>
          </a:p>
          <a:p>
            <a:pPr algn="r"/>
            <a:endParaRPr lang="da-DK" sz="1800"/>
          </a:p>
        </p:txBody>
      </p:sp>
      <p:pic>
        <p:nvPicPr>
          <p:cNvPr id="5" name="Billede 4" descr="Et billede, der indeholder tekstil, Mønster (modedesign), Motiv, sting&#10;&#10;Automatisk genereret beskrivelse">
            <a:extLst>
              <a:ext uri="{FF2B5EF4-FFF2-40B4-BE49-F238E27FC236}">
                <a16:creationId xmlns:a16="http://schemas.microsoft.com/office/drawing/2014/main" id="{D39E8E6D-17D2-AD5B-AD1A-F644E821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65141" y="914399"/>
            <a:ext cx="5196650" cy="3501314"/>
          </a:xfrm>
          <a:prstGeom prst="rect">
            <a:avLst/>
          </a:prstGeom>
        </p:spPr>
      </p:pic>
      <p:pic>
        <p:nvPicPr>
          <p:cNvPr id="7" name="Billede 6" descr="Et billede, der indeholder mønster, tekstil, sting, Mønster (modedesign)&#10;&#10;Automatisk genereret beskrivelse">
            <a:extLst>
              <a:ext uri="{FF2B5EF4-FFF2-40B4-BE49-F238E27FC236}">
                <a16:creationId xmlns:a16="http://schemas.microsoft.com/office/drawing/2014/main" id="{C7631115-7A64-E3DE-D1C4-BB8204098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16311" y="914394"/>
            <a:ext cx="5227138" cy="35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KievitPro-Bold" panose="02000503040000020004" pitchFamily="2" charset="0"/>
              </a:rPr>
              <a:t>Agenda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/>
              <a:t>Introduktion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Air Greenland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Organisationen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Vores strategi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Regnskab</a:t>
            </a:r>
          </a:p>
        </p:txBody>
      </p:sp>
    </p:spTree>
    <p:extLst>
      <p:ext uri="{BB962C8B-B14F-4D97-AF65-F5344CB8AC3E}">
        <p14:creationId xmlns:p14="http://schemas.microsoft.com/office/powerpoint/2010/main" val="257411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Ansigt, Flykabine&#10;&#10;Automatisk genereret beskrivelse">
            <a:extLst>
              <a:ext uri="{FF2B5EF4-FFF2-40B4-BE49-F238E27FC236}">
                <a16:creationId xmlns:a16="http://schemas.microsoft.com/office/drawing/2014/main" id="{33BC6A5C-31CF-CAFF-EE96-CD8A3EF82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6096000" cy="6854560"/>
          </a:xfrm>
          <a:prstGeom prst="rect">
            <a:avLst/>
          </a:prstGeom>
        </p:spPr>
      </p:pic>
      <p:pic>
        <p:nvPicPr>
          <p:cNvPr id="7" name="Billede 6" descr="Et billede, der indeholder person, Ansigt, tøj, krave&#10;&#10;Automatisk genereret beskrivelse">
            <a:extLst>
              <a:ext uri="{FF2B5EF4-FFF2-40B4-BE49-F238E27FC236}">
                <a16:creationId xmlns:a16="http://schemas.microsoft.com/office/drawing/2014/main" id="{F9DF9C59-2841-D5BF-74F9-59EDEBE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9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6C53F28-F57F-379E-8BAA-2B928D88030B}"/>
              </a:ext>
            </a:extLst>
          </p:cNvPr>
          <p:cNvSpPr/>
          <p:nvPr/>
        </p:nvSpPr>
        <p:spPr>
          <a:xfrm>
            <a:off x="484507" y="4069492"/>
            <a:ext cx="3749879" cy="22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B4860D5-2B2D-5918-6524-1BEC381F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4214368"/>
            <a:ext cx="3418703" cy="1945523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spc="-150">
                <a:solidFill>
                  <a:srgbClr val="000000"/>
                </a:solidFill>
                <a:latin typeface="KievitPro-Bold" panose="02000503040000020004" pitchFamily="2" charset="0"/>
              </a:rPr>
              <a:t>Ekko af Grønland i vores nuværende og daværende uniformer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5A112223-C6B0-BA8C-39E2-8AEF6A9E6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5554751"/>
            <a:ext cx="3069083" cy="58003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sz="1800" u="none" strike="noStrike">
                <a:solidFill>
                  <a:srgbClr val="000000"/>
                </a:solidFill>
                <a:effectLst/>
              </a:rPr>
              <a:t>Gennemgang af nuværende uniformer</a:t>
            </a:r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30" name="Billede 29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EB3E5CAF-7AFB-6CEA-FE1B-7C230C357E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icture Placeholder 1">
            <a:extLst>
              <a:ext uri="{FF2B5EF4-FFF2-40B4-BE49-F238E27FC236}">
                <a16:creationId xmlns:a16="http://schemas.microsoft.com/office/drawing/2014/main" id="{0ED9E9D6-5731-3EE0-1537-C3C93BA5D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75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Picture Placeholder 2">
            <a:extLst>
              <a:ext uri="{FF2B5EF4-FFF2-40B4-BE49-F238E27FC236}">
                <a16:creationId xmlns:a16="http://schemas.microsoft.com/office/drawing/2014/main" id="{122D8990-C610-1A9C-A2F0-B0A1800CD8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custGeom>
            <a:avLst/>
            <a:gdLst>
              <a:gd name="T0" fmla="*/ 0 w 2552700"/>
              <a:gd name="T1" fmla="*/ 0 h 5448300"/>
              <a:gd name="T2" fmla="*/ 2552700 w 2552700"/>
              <a:gd name="T3" fmla="*/ 0 h 5448300"/>
              <a:gd name="T4" fmla="*/ 2552700 w 2552700"/>
              <a:gd name="T5" fmla="*/ 5448300 h 5448300"/>
              <a:gd name="T6" fmla="*/ 0 w 2552700"/>
              <a:gd name="T7" fmla="*/ 5448300 h 544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Picture Placeholder 3">
            <a:extLst>
              <a:ext uri="{FF2B5EF4-FFF2-40B4-BE49-F238E27FC236}">
                <a16:creationId xmlns:a16="http://schemas.microsoft.com/office/drawing/2014/main" id="{5744CE7D-E2D7-7DD8-89C5-79700C371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897563" y="2844800"/>
            <a:ext cx="2967037" cy="3327400"/>
          </a:xfrm>
          <a:custGeom>
            <a:avLst/>
            <a:gdLst>
              <a:gd name="T0" fmla="*/ 0 w 2967649"/>
              <a:gd name="T1" fmla="*/ 0 h 3327400"/>
              <a:gd name="T2" fmla="*/ 2967649 w 2967649"/>
              <a:gd name="T3" fmla="*/ 0 h 3327400"/>
              <a:gd name="T4" fmla="*/ 2967649 w 2967649"/>
              <a:gd name="T5" fmla="*/ 3327400 h 3327400"/>
              <a:gd name="T6" fmla="*/ 0 w 2967649"/>
              <a:gd name="T7" fmla="*/ 3327400 h 3327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Picture Placeholder 4">
            <a:extLst>
              <a:ext uri="{FF2B5EF4-FFF2-40B4-BE49-F238E27FC236}">
                <a16:creationId xmlns:a16="http://schemas.microsoft.com/office/drawing/2014/main" id="{1C519AD3-75C2-E2A5-212F-5D0380A352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047163" y="2844800"/>
            <a:ext cx="1252537" cy="3327400"/>
          </a:xfrm>
          <a:custGeom>
            <a:avLst/>
            <a:gdLst>
              <a:gd name="T0" fmla="*/ 0 w 2091349"/>
              <a:gd name="T1" fmla="*/ 0 h 1981200"/>
              <a:gd name="T2" fmla="*/ 1253148 w 2091349"/>
              <a:gd name="T3" fmla="*/ 0 h 1981200"/>
              <a:gd name="T4" fmla="*/ 1253148 w 2091349"/>
              <a:gd name="T5" fmla="*/ 3327400 h 1981200"/>
              <a:gd name="T6" fmla="*/ 0 w 2091349"/>
              <a:gd name="T7" fmla="*/ 33274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Picture Placeholder 5">
            <a:extLst>
              <a:ext uri="{FF2B5EF4-FFF2-40B4-BE49-F238E27FC236}">
                <a16:creationId xmlns:a16="http://schemas.microsoft.com/office/drawing/2014/main" id="{72691FF8-E2CC-A35E-723F-B3AA12214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089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BD266F-7AC3-06DF-F893-02E10AF2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201626" y="0"/>
            <a:ext cx="119903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71ED8-D072-4B37-B964-DA6E64E3AD19}"/>
              </a:ext>
            </a:extLst>
          </p:cNvPr>
          <p:cNvSpPr txBox="1"/>
          <p:nvPr/>
        </p:nvSpPr>
        <p:spPr>
          <a:xfrm>
            <a:off x="2689749" y="629363"/>
            <a:ext cx="681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da-DK" sz="2400" b="1">
                <a:solidFill>
                  <a:srgbClr val="000000"/>
                </a:solidFill>
                <a:latin typeface="KievitPro-Bold" panose="02000503040000020004" pitchFamily="2" charset="0"/>
              </a:rPr>
              <a:t>Vores historie – de vigtigste begivenheder</a:t>
            </a:r>
            <a:endParaRPr lang="ar-LY" sz="2400" b="1">
              <a:solidFill>
                <a:srgbClr val="000000"/>
              </a:solidFill>
              <a:latin typeface="KievitPro-Bold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9F92-9F71-4467-85EF-87B8D03EC8CF}"/>
              </a:ext>
            </a:extLst>
          </p:cNvPr>
          <p:cNvSpPr txBox="1"/>
          <p:nvPr/>
        </p:nvSpPr>
        <p:spPr>
          <a:xfrm>
            <a:off x="2748419" y="1227772"/>
            <a:ext cx="6695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Markante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begivenheder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Air Greenland's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fortsatte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udvikling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gennem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hele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historie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udtryk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faste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forpligtelse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forbinde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Grønland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verden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tilpasse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sig de nye forhold, der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opstår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ar-LY" sz="1000">
              <a:solidFill>
                <a:srgbClr val="000000"/>
              </a:solidFill>
              <a:latin typeface="KievitPro-Regular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0A741094-1152-4785-89D1-37736B192293}"/>
              </a:ext>
            </a:extLst>
          </p:cNvPr>
          <p:cNvSpPr/>
          <p:nvPr/>
        </p:nvSpPr>
        <p:spPr>
          <a:xfrm rot="8100000">
            <a:off x="1254424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24C69F1-FD50-4A78-83E8-7C3EA7D1A0D3}"/>
              </a:ext>
            </a:extLst>
          </p:cNvPr>
          <p:cNvSpPr/>
          <p:nvPr/>
        </p:nvSpPr>
        <p:spPr>
          <a:xfrm rot="8100000">
            <a:off x="3381332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E9564716-5A86-45C7-B85A-1EEDFDC5CDEE}"/>
              </a:ext>
            </a:extLst>
          </p:cNvPr>
          <p:cNvSpPr/>
          <p:nvPr/>
        </p:nvSpPr>
        <p:spPr>
          <a:xfrm rot="8100000">
            <a:off x="5508240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55872FEA-6B9B-4976-8033-D7305F200884}"/>
              </a:ext>
            </a:extLst>
          </p:cNvPr>
          <p:cNvSpPr/>
          <p:nvPr/>
        </p:nvSpPr>
        <p:spPr>
          <a:xfrm rot="8100000">
            <a:off x="7635148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3CCD891C-7365-4D7F-939E-35D6D6CF0D6C}"/>
              </a:ext>
            </a:extLst>
          </p:cNvPr>
          <p:cNvSpPr/>
          <p:nvPr/>
        </p:nvSpPr>
        <p:spPr>
          <a:xfrm rot="8100000">
            <a:off x="9762055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A2AA90-4BF0-419A-B66F-01306EB773D1}"/>
              </a:ext>
            </a:extLst>
          </p:cNvPr>
          <p:cNvCxnSpPr>
            <a:cxnSpLocks/>
          </p:cNvCxnSpPr>
          <p:nvPr/>
        </p:nvCxnSpPr>
        <p:spPr>
          <a:xfrm>
            <a:off x="1897500" y="4375494"/>
            <a:ext cx="848856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CC70071-F462-4116-A564-99ED07E32B72}"/>
              </a:ext>
            </a:extLst>
          </p:cNvPr>
          <p:cNvSpPr/>
          <p:nvPr/>
        </p:nvSpPr>
        <p:spPr>
          <a:xfrm>
            <a:off x="172297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ED9B3D-D58D-42D5-BAF0-71BDB3894F41}"/>
              </a:ext>
            </a:extLst>
          </p:cNvPr>
          <p:cNvSpPr/>
          <p:nvPr/>
        </p:nvSpPr>
        <p:spPr>
          <a:xfrm>
            <a:off x="3849884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F5179D5-A1C6-4141-84AC-7393124AB05A}"/>
              </a:ext>
            </a:extLst>
          </p:cNvPr>
          <p:cNvSpPr/>
          <p:nvPr/>
        </p:nvSpPr>
        <p:spPr>
          <a:xfrm>
            <a:off x="5976792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6218C-33E4-4B7A-811A-DD25B1F04C53}"/>
              </a:ext>
            </a:extLst>
          </p:cNvPr>
          <p:cNvSpPr/>
          <p:nvPr/>
        </p:nvSpPr>
        <p:spPr>
          <a:xfrm>
            <a:off x="8103700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600D657-3453-43D2-A38B-B0F9303D6C52}"/>
              </a:ext>
            </a:extLst>
          </p:cNvPr>
          <p:cNvSpPr/>
          <p:nvPr/>
        </p:nvSpPr>
        <p:spPr>
          <a:xfrm>
            <a:off x="1023060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DD7F7C-EC68-4BC6-BF07-5A5BE4990E06}"/>
              </a:ext>
            </a:extLst>
          </p:cNvPr>
          <p:cNvGrpSpPr/>
          <p:nvPr/>
        </p:nvGrpSpPr>
        <p:grpSpPr>
          <a:xfrm>
            <a:off x="914400" y="4661126"/>
            <a:ext cx="1862340" cy="1029944"/>
            <a:chOff x="911895" y="4927423"/>
            <a:chExt cx="2098998" cy="5943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5D1D48-F5E7-49CD-9027-519B6ADB8D3A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37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Calibri" panose="020F0502020204030204" pitchFamily="34" charset="0"/>
                </a:rPr>
                <a:t>Grønlandfly bliver grundlagt. Civil transport bliver senere muligt med S-61 helikoptere med op til 25 passagerer.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78B5BB-F7C1-4110-807B-0EA8B28953B1}"/>
                </a:ext>
              </a:extLst>
            </p:cNvPr>
            <p:cNvSpPr txBox="1"/>
            <p:nvPr/>
          </p:nvSpPr>
          <p:spPr>
            <a:xfrm>
              <a:off x="911895" y="4927423"/>
              <a:ext cx="2098998" cy="15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Grønlandfly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bliver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stiftet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DB56A0-1189-441B-A269-6A0998C7E7AB}"/>
              </a:ext>
            </a:extLst>
          </p:cNvPr>
          <p:cNvGrpSpPr/>
          <p:nvPr/>
        </p:nvGrpSpPr>
        <p:grpSpPr>
          <a:xfrm>
            <a:off x="3037923" y="4661133"/>
            <a:ext cx="1862340" cy="748735"/>
            <a:chOff x="911895" y="4927424"/>
            <a:chExt cx="2098998" cy="436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9CA427-BDA3-41DF-9270-7CB8166ACB5D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Første transatlantiske fly købt af Grønlandsfly: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Kununnguak</a:t>
              </a:r>
              <a:endParaRPr kumimoji="0" lang="da-DK" sz="9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KievitPro-Regular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0675F-E048-4A21-9ED5-A63ED17F3C2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6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Første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transatlantiske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rute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FF473-6E8A-4815-8C0E-9F55199D5E02}"/>
              </a:ext>
            </a:extLst>
          </p:cNvPr>
          <p:cNvGrpSpPr/>
          <p:nvPr/>
        </p:nvGrpSpPr>
        <p:grpSpPr>
          <a:xfrm>
            <a:off x="5164830" y="4661133"/>
            <a:ext cx="1862340" cy="729214"/>
            <a:chOff x="911895" y="4927424"/>
            <a:chExt cx="2098998" cy="72921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85EDA-6983-4B6C-85DC-CB952993B9C9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Den indenlandske propelflyflåde er blevet fornyet og betjenes nu af syv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DeHavilland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 Dash 8 Q200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53BC59-3E28-47E5-AB8D-77B978D0AE4E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Dash 8 Q200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11A47-DED1-42B4-86D8-9D5C2D7ADE4F}"/>
              </a:ext>
            </a:extLst>
          </p:cNvPr>
          <p:cNvGrpSpPr/>
          <p:nvPr/>
        </p:nvGrpSpPr>
        <p:grpSpPr>
          <a:xfrm>
            <a:off x="7291739" y="4661121"/>
            <a:ext cx="1862340" cy="938778"/>
            <a:chOff x="911895" y="4927424"/>
            <a:chExt cx="2098998" cy="48226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2C6E3-2343-4318-91D0-82C67FFDB18E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6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Det grønlandske selvstyre overtager det fulde ejerskab af selskabet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67A03F-6FDC-440D-BA13-F055E3C816B0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Fuldt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ejerskab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virksomheden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C14DBA-E697-4641-B3A7-5800A66D0637}"/>
              </a:ext>
            </a:extLst>
          </p:cNvPr>
          <p:cNvGrpSpPr/>
          <p:nvPr/>
        </p:nvGrpSpPr>
        <p:grpSpPr>
          <a:xfrm>
            <a:off x="9415260" y="4661133"/>
            <a:ext cx="1862340" cy="867714"/>
            <a:chOff x="911895" y="4927424"/>
            <a:chExt cx="2098998" cy="8677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7C74CD-8E22-4E99-A27C-AD5D7EA4A508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Air Greenland har fået leveret en A330-800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widebody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-fly, hvilket reducerer driftsomkostningerne og forbedrer miljøeffektiviteten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MaxOT" panose="020B0504020101020102" pitchFamily="34" charset="7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F6D3B6-7C0E-4457-9143-A397117FC1C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Airbus 330neo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48D4E7C-B7FE-4C9B-9D50-1D79D50641E5}"/>
              </a:ext>
            </a:extLst>
          </p:cNvPr>
          <p:cNvSpPr txBox="1"/>
          <p:nvPr/>
        </p:nvSpPr>
        <p:spPr>
          <a:xfrm>
            <a:off x="3466293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CFEDE6-A2FD-494E-A394-17EA06E568E6}"/>
              </a:ext>
            </a:extLst>
          </p:cNvPr>
          <p:cNvSpPr txBox="1"/>
          <p:nvPr/>
        </p:nvSpPr>
        <p:spPr>
          <a:xfrm>
            <a:off x="7720109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06A5BD-9883-45C4-BB4A-EF2CE42962EA}"/>
              </a:ext>
            </a:extLst>
          </p:cNvPr>
          <p:cNvSpPr txBox="1"/>
          <p:nvPr/>
        </p:nvSpPr>
        <p:spPr>
          <a:xfrm>
            <a:off x="1339385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6CF67A-99DB-45D1-93A9-6B5E1D169967}"/>
              </a:ext>
            </a:extLst>
          </p:cNvPr>
          <p:cNvSpPr txBox="1"/>
          <p:nvPr/>
        </p:nvSpPr>
        <p:spPr>
          <a:xfrm>
            <a:off x="5593201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F0318-CC6D-49D9-89DB-6EA54E0DDC17}"/>
              </a:ext>
            </a:extLst>
          </p:cNvPr>
          <p:cNvSpPr txBox="1"/>
          <p:nvPr/>
        </p:nvSpPr>
        <p:spPr>
          <a:xfrm>
            <a:off x="9847016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 descr="Et billede, der indeholder høvl/fly, Flyrejse, rutefly, Flyselskab&#10;&#10;Automatisk genereret beskrivelse">
            <a:extLst>
              <a:ext uri="{FF2B5EF4-FFF2-40B4-BE49-F238E27FC236}">
                <a16:creationId xmlns:a16="http://schemas.microsoft.com/office/drawing/2014/main" id="{EB252503-469D-03A2-DB85-ACEEBEDE4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2" y="264393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4DB5306-3FD8-9D0E-4CB4-1804F83BC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11" y="2659959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69FBC98-8A92-47CA-2C0C-9DDD96A2E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56" y="267787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D97CEE-1DF9-DC4B-47AA-06F80FCB2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48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AC937FC-0BD8-ACDC-E401-E1F882592E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40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6249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FE6678-A587-ECC2-AB41-BE5FCBC6AE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4" name="Pladsholder til indhold 4">
            <a:extLst>
              <a:ext uri="{FF2B5EF4-FFF2-40B4-BE49-F238E27FC236}">
                <a16:creationId xmlns:a16="http://schemas.microsoft.com/office/drawing/2014/main" id="{0F66FFF7-64B3-B74E-8826-BD1E74979540}"/>
              </a:ext>
            </a:extLst>
          </p:cNvPr>
          <p:cNvGraphicFramePr>
            <a:graphicFrameLocks/>
          </p:cNvGraphicFramePr>
          <p:nvPr/>
        </p:nvGraphicFramePr>
        <p:xfrm>
          <a:off x="1576645" y="1522361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1129" y="398947"/>
            <a:ext cx="8560776" cy="1374880"/>
          </a:xfrm>
        </p:spPr>
        <p:txBody>
          <a:bodyPr/>
          <a:lstStyle/>
          <a:p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Ejerstruktur ændret i maj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D916C-90FD-454C-B1CA-EDED71602219}"/>
              </a:ext>
            </a:extLst>
          </p:cNvPr>
          <p:cNvSpPr/>
          <p:nvPr/>
        </p:nvSpPr>
        <p:spPr>
          <a:xfrm>
            <a:off x="1827106" y="2123409"/>
            <a:ext cx="131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Den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stat</a:t>
            </a:r>
            <a:endParaRPr kumimoji="0" lang="da-DK" sz="1200" b="1" u="none" strike="noStrike" kern="1200" cap="none" spc="0" normalizeH="0" baseline="0" noProof="0">
              <a:ln>
                <a:noFill/>
              </a:ln>
              <a:solidFill>
                <a:srgbClr val="082A36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F275A-133D-F348-8A71-090B83563FF3}"/>
              </a:ext>
            </a:extLst>
          </p:cNvPr>
          <p:cNvSpPr/>
          <p:nvPr/>
        </p:nvSpPr>
        <p:spPr>
          <a:xfrm>
            <a:off x="2846042" y="5435786"/>
            <a:ext cx="18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D3C09-EE73-564D-89E9-96B007171392}"/>
              </a:ext>
            </a:extLst>
          </p:cNvPr>
          <p:cNvSpPr/>
          <p:nvPr/>
        </p:nvSpPr>
        <p:spPr>
          <a:xfrm>
            <a:off x="6246925" y="2123409"/>
            <a:ext cx="144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F90FD-22C6-0E4A-8EEB-D2D1C9ABB538}"/>
              </a:ext>
            </a:extLst>
          </p:cNvPr>
          <p:cNvCxnSpPr>
            <a:cxnSpLocks/>
          </p:cNvCxnSpPr>
          <p:nvPr/>
        </p:nvCxnSpPr>
        <p:spPr>
          <a:xfrm>
            <a:off x="6487391" y="3730539"/>
            <a:ext cx="5888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Pladsholder til indhold 4">
            <a:extLst>
              <a:ext uri="{FF2B5EF4-FFF2-40B4-BE49-F238E27FC236}">
                <a16:creationId xmlns:a16="http://schemas.microsoft.com/office/drawing/2014/main" id="{87B63F5F-785C-C845-8835-1276A06E404D}"/>
              </a:ext>
            </a:extLst>
          </p:cNvPr>
          <p:cNvGraphicFramePr>
            <a:graphicFrameLocks/>
          </p:cNvGraphicFramePr>
          <p:nvPr/>
        </p:nvGraphicFramePr>
        <p:xfrm>
          <a:off x="7245924" y="1436500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3D62D0B-861B-5749-8C7E-EAB117AE0518}"/>
              </a:ext>
            </a:extLst>
          </p:cNvPr>
          <p:cNvSpPr/>
          <p:nvPr/>
        </p:nvSpPr>
        <p:spPr>
          <a:xfrm>
            <a:off x="9081436" y="3881915"/>
            <a:ext cx="10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429C-97D8-3542-AE14-168F17F1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80" y="2194497"/>
            <a:ext cx="582120" cy="83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730D-2008-BA48-8598-ECC23EFC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4" y="2160631"/>
            <a:ext cx="706430" cy="667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2A769-536A-904C-9B3A-73162197B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7" y="5515529"/>
            <a:ext cx="1070009" cy="395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EF55C-942C-6846-9D78-86B05964F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63" y="2845140"/>
            <a:ext cx="657753" cy="9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FA4048-341A-D2F7-0859-7962AC8202D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0E354A64-0E53-A948-A771-DB40F6A6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14395" y="60139"/>
            <a:ext cx="7052643" cy="656874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2386" y="565956"/>
            <a:ext cx="5802906" cy="12156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 A/S</a:t>
            </a:r>
            <a:br>
              <a:rPr lang="da-DK" sz="2800" b="1">
                <a:solidFill>
                  <a:srgbClr val="000000"/>
                </a:solidFill>
                <a:latin typeface="KievitPro-Bold" panose="02000503040000020004" pitchFamily="2" charset="0"/>
              </a:rPr>
            </a:br>
            <a:r>
              <a:rPr lang="da-DK" sz="1600" b="1">
                <a:solidFill>
                  <a:srgbClr val="000000"/>
                </a:solidFill>
                <a:latin typeface="KievitPro-Bold" panose="02000503040000020004" pitchFamily="2" charset="0"/>
              </a:rPr>
              <a:t>- En koncern med datterselskaber på tværs af værdikæden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2E215-CD95-6A42-A182-732C45A31CFC}"/>
              </a:ext>
            </a:extLst>
          </p:cNvPr>
          <p:cNvSpPr/>
          <p:nvPr/>
        </p:nvSpPr>
        <p:spPr>
          <a:xfrm>
            <a:off x="1787568" y="3128301"/>
            <a:ext cx="1783440" cy="1086331"/>
          </a:xfrm>
          <a:prstGeom prst="rect">
            <a:avLst/>
          </a:prstGeom>
          <a:solidFill>
            <a:srgbClr val="B01C32"/>
          </a:solidFill>
          <a:ln w="19050" cap="rnd">
            <a:noFill/>
          </a:ln>
          <a:effectLst>
            <a:softEdge rad="0"/>
          </a:effectLst>
          <a:scene3d>
            <a:camera prst="obliqueTopLeft"/>
            <a:lightRig rig="threePt" dir="t"/>
          </a:scene3d>
          <a:sp3d prstMaterial="matt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Rejsebureau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Rejsebureau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4D480-238A-0441-8804-0F8FB5F2750B}"/>
              </a:ext>
            </a:extLst>
          </p:cNvPr>
          <p:cNvSpPr/>
          <p:nvPr/>
        </p:nvSpPr>
        <p:spPr>
          <a:xfrm>
            <a:off x="3924473" y="3128287"/>
            <a:ext cx="1757489" cy="1086345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Hotel Arctic Ilulissat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Største </a:t>
            </a: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**** hotel i Ilulissat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17F7-B7F4-2047-AB9A-AB62C16B7B16}"/>
              </a:ext>
            </a:extLst>
          </p:cNvPr>
          <p:cNvSpPr/>
          <p:nvPr/>
        </p:nvSpPr>
        <p:spPr>
          <a:xfrm>
            <a:off x="8277020" y="3118437"/>
            <a:ext cx="1785763" cy="1080698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Norlandair</a:t>
            </a:r>
            <a:endParaRPr kumimoji="0" lang="da-DK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Charterarbejde ud af Island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7A64-E118-9F45-B08A-E41B16FE4BF8}"/>
              </a:ext>
            </a:extLst>
          </p:cNvPr>
          <p:cNvSpPr/>
          <p:nvPr/>
        </p:nvSpPr>
        <p:spPr>
          <a:xfrm>
            <a:off x="6096000" y="3133942"/>
            <a:ext cx="1757486" cy="1080690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a-DK" sz="1400" b="1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/>
              </a:rPr>
              <a:t>World of Greenland</a:t>
            </a:r>
            <a:endParaRPr lang="da-DK" b="1">
              <a:solidFill>
                <a:schemeClr val="bg1"/>
              </a:solidFill>
              <a:latin typeface="MaxOT-Bold" panose="020B0504020101020102" pitchFamily="34" charset="77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10</a:t>
            </a: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Tur og lodge operatør (Ilulissat)</a:t>
            </a:r>
            <a:endParaRPr kumimoji="0" lang="da-DK" sz="105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C2173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FA12F-9AF0-0C46-A6EF-CC7AF05BB86A}"/>
              </a:ext>
            </a:extLst>
          </p:cNvPr>
          <p:cNvCxnSpPr>
            <a:cxnSpLocks/>
          </p:cNvCxnSpPr>
          <p:nvPr/>
        </p:nvCxnSpPr>
        <p:spPr>
          <a:xfrm>
            <a:off x="6096000" y="270400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9055B-A68C-BC48-857C-EF8633154401}"/>
              </a:ext>
            </a:extLst>
          </p:cNvPr>
          <p:cNvCxnSpPr>
            <a:cxnSpLocks/>
          </p:cNvCxnSpPr>
          <p:nvPr/>
        </p:nvCxnSpPr>
        <p:spPr>
          <a:xfrm flipH="1">
            <a:off x="2724961" y="2919348"/>
            <a:ext cx="6498336" cy="11275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A4646-1B5B-BC48-908C-29BDE3BB79D1}"/>
              </a:ext>
            </a:extLst>
          </p:cNvPr>
          <p:cNvCxnSpPr>
            <a:cxnSpLocks/>
          </p:cNvCxnSpPr>
          <p:nvPr/>
        </p:nvCxnSpPr>
        <p:spPr>
          <a:xfrm>
            <a:off x="2724961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1B286-4E1E-724E-9123-A8F8BDE1F5E3}"/>
              </a:ext>
            </a:extLst>
          </p:cNvPr>
          <p:cNvCxnSpPr>
            <a:cxnSpLocks/>
          </p:cNvCxnSpPr>
          <p:nvPr/>
        </p:nvCxnSpPr>
        <p:spPr>
          <a:xfrm>
            <a:off x="9223297" y="2910897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05DE0-1DE0-0748-B8FC-22749E5442E8}"/>
              </a:ext>
            </a:extLst>
          </p:cNvPr>
          <p:cNvCxnSpPr>
            <a:cxnSpLocks/>
          </p:cNvCxnSpPr>
          <p:nvPr/>
        </p:nvCxnSpPr>
        <p:spPr>
          <a:xfrm>
            <a:off x="7003819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FB640-3FF5-CC48-8290-63CD725AFCD6}"/>
              </a:ext>
            </a:extLst>
          </p:cNvPr>
          <p:cNvCxnSpPr>
            <a:cxnSpLocks/>
          </p:cNvCxnSpPr>
          <p:nvPr/>
        </p:nvCxnSpPr>
        <p:spPr>
          <a:xfrm>
            <a:off x="4848365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0EEFA-1AC3-254F-9089-0A9DAA0AE8A6}"/>
              </a:ext>
            </a:extLst>
          </p:cNvPr>
          <p:cNvSpPr/>
          <p:nvPr/>
        </p:nvSpPr>
        <p:spPr>
          <a:xfrm>
            <a:off x="4456354" y="2174614"/>
            <a:ext cx="3279291" cy="535039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Air Greenland</a:t>
            </a:r>
            <a:endParaRPr kumimoji="0" lang="da-DK" sz="11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7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Vores forretning i dag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41A1A37-6056-EF48-8329-67EB5B4F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810" y="2593301"/>
            <a:ext cx="863963" cy="1036756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6C0C6707-106C-4447-8DA9-F1BB07874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9539" y="2537945"/>
            <a:ext cx="863963" cy="97195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9A3A8725-0C38-1F41-B7BC-259327F9A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92268" y="2611050"/>
            <a:ext cx="807464" cy="100125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4345160-99BB-0D48-86C0-0EA44A711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41550" y="2576022"/>
            <a:ext cx="863963" cy="107131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022CA6F3-6566-7747-A5B2-D82B765C75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219081" y="2576022"/>
            <a:ext cx="863963" cy="10713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E7633D-71B3-E842-B11F-C417B6F8001A}"/>
              </a:ext>
            </a:extLst>
          </p:cNvPr>
          <p:cNvSpPr/>
          <p:nvPr/>
        </p:nvSpPr>
        <p:spPr>
          <a:xfrm>
            <a:off x="509561" y="3910860"/>
            <a:ext cx="206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Omsætning 1,3 mia. DKK (2019) = </a:t>
            </a:r>
            <a:br>
              <a:rPr lang="da-DK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cirka 7% af Grønlands BNP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459B5-7625-2047-AD5F-DDD1F63D79F7}"/>
              </a:ext>
            </a:extLst>
          </p:cNvPr>
          <p:cNvSpPr/>
          <p:nvPr/>
        </p:nvSpPr>
        <p:spPr>
          <a:xfrm>
            <a:off x="2787093" y="3894834"/>
            <a:ext cx="206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Opererer både </a:t>
            </a:r>
          </a:p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rute- og chartertrafik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2C42F-3A94-6040-9BD4-5EC9DCC336DB}"/>
              </a:ext>
            </a:extLst>
          </p:cNvPr>
          <p:cNvSpPr/>
          <p:nvPr/>
        </p:nvSpPr>
        <p:spPr>
          <a:xfrm>
            <a:off x="5064628" y="3894834"/>
            <a:ext cx="206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Knap 470 ansatte i koncernen (2021)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1F899-5599-624C-8B54-332745694D15}"/>
              </a:ext>
            </a:extLst>
          </p:cNvPr>
          <p:cNvSpPr/>
          <p:nvPr/>
        </p:nvSpPr>
        <p:spPr>
          <a:xfrm>
            <a:off x="7342161" y="3894834"/>
            <a:ext cx="2062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Ca. 430.000 </a:t>
            </a:r>
          </a:p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passagerer om året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ABC33-7819-B340-A833-2276F139B1F0}"/>
              </a:ext>
            </a:extLst>
          </p:cNvPr>
          <p:cNvSpPr/>
          <p:nvPr/>
        </p:nvSpPr>
        <p:spPr>
          <a:xfrm>
            <a:off x="9619692" y="3894834"/>
            <a:ext cx="206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Air Greenland leverer 100 mio. DKK i skatteindtægter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41460-68DE-8341-8049-A13423052079}"/>
              </a:ext>
            </a:extLst>
          </p:cNvPr>
          <p:cNvGrpSpPr/>
          <p:nvPr/>
        </p:nvGrpSpPr>
        <p:grpSpPr>
          <a:xfrm>
            <a:off x="509562" y="2103121"/>
            <a:ext cx="2062744" cy="3285067"/>
            <a:chOff x="509562" y="2103121"/>
            <a:chExt cx="2062744" cy="32850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BBCC68-96FF-3049-BF1B-302B381C481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62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6AD84B-2FFA-7F44-9BD9-602EFDF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62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D95071-2399-314D-BFAD-D67DCAEAC062}"/>
              </a:ext>
            </a:extLst>
          </p:cNvPr>
          <p:cNvGrpSpPr/>
          <p:nvPr/>
        </p:nvGrpSpPr>
        <p:grpSpPr>
          <a:xfrm>
            <a:off x="2787095" y="2103121"/>
            <a:ext cx="2062744" cy="3285067"/>
            <a:chOff x="2787095" y="2103121"/>
            <a:chExt cx="2062744" cy="32850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B3EB24-DE75-DB45-9D22-67315550D6E0}"/>
                </a:ext>
              </a:extLst>
            </p:cNvPr>
            <p:cNvCxnSpPr>
              <a:cxnSpLocks/>
            </p:cNvCxnSpPr>
            <p:nvPr/>
          </p:nvCxnSpPr>
          <p:spPr>
            <a:xfrm>
              <a:off x="2787095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0C1FEA-7729-1B4E-B3E8-36DAE956F8A5}"/>
                </a:ext>
              </a:extLst>
            </p:cNvPr>
            <p:cNvCxnSpPr>
              <a:cxnSpLocks/>
            </p:cNvCxnSpPr>
            <p:nvPr/>
          </p:nvCxnSpPr>
          <p:spPr>
            <a:xfrm>
              <a:off x="2787095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801701-9477-884F-95A8-B8EECFBC5E1D}"/>
              </a:ext>
            </a:extLst>
          </p:cNvPr>
          <p:cNvGrpSpPr/>
          <p:nvPr/>
        </p:nvGrpSpPr>
        <p:grpSpPr>
          <a:xfrm>
            <a:off x="5064628" y="2103121"/>
            <a:ext cx="2062744" cy="3285067"/>
            <a:chOff x="5064628" y="2103121"/>
            <a:chExt cx="2062744" cy="3285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AF39D0-F05A-8C40-BD84-102A727163E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628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862B5C-F380-634E-A73B-EF9683376E6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628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5DAD5B-9234-EF4F-8792-85C64117D446}"/>
              </a:ext>
            </a:extLst>
          </p:cNvPr>
          <p:cNvGrpSpPr/>
          <p:nvPr/>
        </p:nvGrpSpPr>
        <p:grpSpPr>
          <a:xfrm>
            <a:off x="7342161" y="2103121"/>
            <a:ext cx="2062744" cy="3285067"/>
            <a:chOff x="7342161" y="2103121"/>
            <a:chExt cx="2062744" cy="32850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2BA1D8-647C-3541-9376-A503CF67E20E}"/>
                </a:ext>
              </a:extLst>
            </p:cNvPr>
            <p:cNvCxnSpPr>
              <a:cxnSpLocks/>
            </p:cNvCxnSpPr>
            <p:nvPr/>
          </p:nvCxnSpPr>
          <p:spPr>
            <a:xfrm>
              <a:off x="7342161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AAEDFB-A3A4-C649-AECC-073F28E22676}"/>
                </a:ext>
              </a:extLst>
            </p:cNvPr>
            <p:cNvCxnSpPr>
              <a:cxnSpLocks/>
            </p:cNvCxnSpPr>
            <p:nvPr/>
          </p:nvCxnSpPr>
          <p:spPr>
            <a:xfrm>
              <a:off x="7342161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4197D-0E98-A44E-918A-1D0564B16683}"/>
              </a:ext>
            </a:extLst>
          </p:cNvPr>
          <p:cNvGrpSpPr/>
          <p:nvPr/>
        </p:nvGrpSpPr>
        <p:grpSpPr>
          <a:xfrm>
            <a:off x="9619695" y="2103121"/>
            <a:ext cx="2062744" cy="3285067"/>
            <a:chOff x="9619695" y="2103121"/>
            <a:chExt cx="2062744" cy="32850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85CC15-766B-6342-B018-27EF8144F307}"/>
                </a:ext>
              </a:extLst>
            </p:cNvPr>
            <p:cNvCxnSpPr>
              <a:cxnSpLocks/>
            </p:cNvCxnSpPr>
            <p:nvPr/>
          </p:nvCxnSpPr>
          <p:spPr>
            <a:xfrm>
              <a:off x="9619695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C29E85-B457-C144-A729-C793D146C5DF}"/>
                </a:ext>
              </a:extLst>
            </p:cNvPr>
            <p:cNvCxnSpPr>
              <a:cxnSpLocks/>
            </p:cNvCxnSpPr>
            <p:nvPr/>
          </p:nvCxnSpPr>
          <p:spPr>
            <a:xfrm>
              <a:off x="9619695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05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værdikæde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8F8E6658-57A9-8143-A51B-7FA5E3ADB15E}"/>
              </a:ext>
            </a:extLst>
          </p:cNvPr>
          <p:cNvSpPr/>
          <p:nvPr/>
        </p:nvSpPr>
        <p:spPr>
          <a:xfrm>
            <a:off x="1158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Rejsebureau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A414F226-20DA-E544-AEDE-676D47808002}"/>
              </a:ext>
            </a:extLst>
          </p:cNvPr>
          <p:cNvSpPr/>
          <p:nvPr/>
        </p:nvSpPr>
        <p:spPr>
          <a:xfrm>
            <a:off x="2345909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Rutetrafik og c</a:t>
            </a:r>
            <a:r>
              <a:rPr lang="en-DK" sz="1600">
                <a:solidFill>
                  <a:schemeClr val="bg1"/>
                </a:solidFill>
                <a:latin typeface="KievitPro-Regular" panose="02000503040000020004" pitchFamily="2" charset="0"/>
              </a:rPr>
              <a:t>harter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6626C616-FD4F-FA4E-8D97-4FA9D4AA42E3}"/>
              </a:ext>
            </a:extLst>
          </p:cNvPr>
          <p:cNvSpPr/>
          <p:nvPr/>
        </p:nvSpPr>
        <p:spPr>
          <a:xfrm>
            <a:off x="45752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AOB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744F112D-2E87-0B47-A16C-ADBE90579E84}"/>
              </a:ext>
            </a:extLst>
          </p:cNvPr>
          <p:cNvSpPr/>
          <p:nvPr/>
        </p:nvSpPr>
        <p:spPr>
          <a:xfrm>
            <a:off x="6804808" y="2840902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Hotel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34F7E232-CE45-6C48-8700-630F6E6EB9E1}"/>
              </a:ext>
            </a:extLst>
          </p:cNvPr>
          <p:cNvSpPr/>
          <p:nvPr/>
        </p:nvSpPr>
        <p:spPr>
          <a:xfrm>
            <a:off x="9037769" y="2840900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Faciliteter destination</a:t>
            </a:r>
            <a:endParaRPr lang="en-DK" sz="1600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1EF56F-6ABF-3140-A20C-6B58A064F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47" y="3221539"/>
            <a:ext cx="518105" cy="5327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32324-02EC-1E4A-88BE-BED62EBF9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8" y="3354323"/>
            <a:ext cx="716718" cy="2475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C727A6-5CDA-BF46-A0DC-A017390F1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26" y="3221539"/>
            <a:ext cx="349024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2B18F-8CD9-4909-B44F-777DC1605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55" y="3203331"/>
            <a:ext cx="445478" cy="3985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D78D19-63F3-4BBC-AE54-E8A87E4A3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14564" y="3221539"/>
            <a:ext cx="524872" cy="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15693-FF2E-CA40-A2CE-E4FEAFDB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440809" y="735827"/>
            <a:ext cx="8912991" cy="5115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32582-2252-7949-B920-F6110F21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94567" y="1033255"/>
            <a:ext cx="9412504" cy="45824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6614D-9869-EF44-8F2B-DA219C93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8" y="1141148"/>
            <a:ext cx="9563161" cy="4264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1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63731-0E81-F0FF-A981-859C9A53D1DE}"/>
              </a:ext>
            </a:extLst>
          </p:cNvPr>
          <p:cNvSpPr/>
          <p:nvPr/>
        </p:nvSpPr>
        <p:spPr>
          <a:xfrm>
            <a:off x="1062038" y="1492250"/>
            <a:ext cx="5033962" cy="386556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E77A720E-A308-AE46-51D8-B67C88A1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014538"/>
            <a:ext cx="419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b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 er din</a:t>
            </a:r>
          </a:p>
          <a:p>
            <a:pPr algn="ctr" eaLnBrk="1" hangingPunct="1"/>
            <a:r>
              <a:rPr lang="en-US" altLang="da-DK" sz="36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36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7C354-245D-DA81-56CF-23FBA7108BCE}"/>
              </a:ext>
            </a:extLst>
          </p:cNvPr>
          <p:cNvSpPr txBox="1"/>
          <p:nvPr/>
        </p:nvSpPr>
        <p:spPr>
          <a:xfrm>
            <a:off x="1925638" y="34290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>
                <a:solidFill>
                  <a:schemeClr val="bg1"/>
                </a:solidFill>
                <a:latin typeface="KievitPro-Regular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3077" name="Rectangle 14">
            <a:extLst>
              <a:ext uri="{FF2B5EF4-FFF2-40B4-BE49-F238E27FC236}">
                <a16:creationId xmlns:a16="http://schemas.microsoft.com/office/drawing/2014/main" id="{EF0E6E04-8C56-BF7C-013B-26EF2D8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3675063"/>
            <a:ext cx="3268662" cy="14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vitae. </a:t>
            </a:r>
            <a:endParaRPr lang="en-US" altLang="en-US" sz="1000">
              <a:solidFill>
                <a:schemeClr val="bg1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3078" name="Picture Placeholder 3">
            <a:extLst>
              <a:ext uri="{FF2B5EF4-FFF2-40B4-BE49-F238E27FC236}">
                <a16:creationId xmlns:a16="http://schemas.microsoft.com/office/drawing/2014/main" id="{D63B9CE8-299B-6FA9-F85C-9D1ED2FB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096000" y="1497013"/>
            <a:ext cx="5248275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7226-F656-264E-A6D0-167449DB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7975" y="1009141"/>
            <a:ext cx="5855825" cy="4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5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36393BE-0E1F-4601-1E02-2E82ACD2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79675"/>
            <a:ext cx="383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28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“If your words or images are not on point, making them dance in color won't make them relevant”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2FFA0-6714-0BA3-F4DA-7A63913505E0}"/>
              </a:ext>
            </a:extLst>
          </p:cNvPr>
          <p:cNvCxnSpPr>
            <a:cxnSpLocks/>
          </p:cNvCxnSpPr>
          <p:nvPr/>
        </p:nvCxnSpPr>
        <p:spPr>
          <a:xfrm>
            <a:off x="6640513" y="5400675"/>
            <a:ext cx="1866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2B0C6F7-6E94-DCE4-5F9F-FDD6845191AB}"/>
              </a:ext>
            </a:extLst>
          </p:cNvPr>
          <p:cNvSpPr/>
          <p:nvPr/>
        </p:nvSpPr>
        <p:spPr>
          <a:xfrm>
            <a:off x="7034213" y="1323975"/>
            <a:ext cx="1036637" cy="869950"/>
          </a:xfrm>
          <a:custGeom>
            <a:avLst/>
            <a:gdLst/>
            <a:ahLst/>
            <a:cxnLst/>
            <a:rect l="l" t="t" r="r" b="b"/>
            <a:pathLst>
              <a:path w="1037102" h="870508">
                <a:moveTo>
                  <a:pt x="956330" y="0"/>
                </a:moveTo>
                <a:lnTo>
                  <a:pt x="1037102" y="161545"/>
                </a:lnTo>
                <a:cubicBezTo>
                  <a:pt x="961378" y="198723"/>
                  <a:pt x="904585" y="243000"/>
                  <a:pt x="866723" y="294376"/>
                </a:cubicBezTo>
                <a:cubicBezTo>
                  <a:pt x="828861" y="345753"/>
                  <a:pt x="809930" y="408330"/>
                  <a:pt x="809930" y="482107"/>
                </a:cubicBezTo>
                <a:cubicBezTo>
                  <a:pt x="813822" y="480898"/>
                  <a:pt x="818029" y="480163"/>
                  <a:pt x="822551" y="479900"/>
                </a:cubicBezTo>
                <a:cubicBezTo>
                  <a:pt x="827073" y="479637"/>
                  <a:pt x="831280" y="479532"/>
                  <a:pt x="835172" y="479584"/>
                </a:cubicBezTo>
                <a:cubicBezTo>
                  <a:pt x="889651" y="480162"/>
                  <a:pt x="935295" y="496661"/>
                  <a:pt x="972106" y="529081"/>
                </a:cubicBezTo>
                <a:cubicBezTo>
                  <a:pt x="1008916" y="561500"/>
                  <a:pt x="1028057" y="606372"/>
                  <a:pt x="1029529" y="663697"/>
                </a:cubicBezTo>
                <a:cubicBezTo>
                  <a:pt x="1028372" y="727485"/>
                  <a:pt x="1009862" y="777716"/>
                  <a:pt x="973999" y="814392"/>
                </a:cubicBezTo>
                <a:cubicBezTo>
                  <a:pt x="938135" y="851067"/>
                  <a:pt x="891859" y="869772"/>
                  <a:pt x="835172" y="870508"/>
                </a:cubicBezTo>
                <a:cubicBezTo>
                  <a:pt x="756917" y="869667"/>
                  <a:pt x="697887" y="840453"/>
                  <a:pt x="658083" y="782866"/>
                </a:cubicBezTo>
                <a:cubicBezTo>
                  <a:pt x="618278" y="725278"/>
                  <a:pt x="598324" y="644361"/>
                  <a:pt x="598219" y="540115"/>
                </a:cubicBezTo>
                <a:cubicBezTo>
                  <a:pt x="598005" y="421242"/>
                  <a:pt x="627418" y="316399"/>
                  <a:pt x="686459" y="225588"/>
                </a:cubicBezTo>
                <a:cubicBezTo>
                  <a:pt x="745500" y="134777"/>
                  <a:pt x="835457" y="59581"/>
                  <a:pt x="956330" y="0"/>
                </a:cubicBezTo>
                <a:close/>
                <a:moveTo>
                  <a:pt x="358233" y="0"/>
                </a:moveTo>
                <a:lnTo>
                  <a:pt x="439071" y="161545"/>
                </a:lnTo>
                <a:cubicBezTo>
                  <a:pt x="363285" y="198723"/>
                  <a:pt x="306445" y="243000"/>
                  <a:pt x="268552" y="294376"/>
                </a:cubicBezTo>
                <a:cubicBezTo>
                  <a:pt x="230659" y="345753"/>
                  <a:pt x="211713" y="408330"/>
                  <a:pt x="211713" y="482107"/>
                </a:cubicBezTo>
                <a:cubicBezTo>
                  <a:pt x="215607" y="480898"/>
                  <a:pt x="219818" y="480163"/>
                  <a:pt x="224344" y="479900"/>
                </a:cubicBezTo>
                <a:cubicBezTo>
                  <a:pt x="228870" y="479637"/>
                  <a:pt x="233080" y="479532"/>
                  <a:pt x="236975" y="479584"/>
                </a:cubicBezTo>
                <a:cubicBezTo>
                  <a:pt x="291499" y="480162"/>
                  <a:pt x="337181" y="496661"/>
                  <a:pt x="374021" y="529081"/>
                </a:cubicBezTo>
                <a:cubicBezTo>
                  <a:pt x="410862" y="561500"/>
                  <a:pt x="430019" y="606372"/>
                  <a:pt x="431493" y="663697"/>
                </a:cubicBezTo>
                <a:cubicBezTo>
                  <a:pt x="430335" y="727485"/>
                  <a:pt x="411809" y="777716"/>
                  <a:pt x="375916" y="814392"/>
                </a:cubicBezTo>
                <a:cubicBezTo>
                  <a:pt x="340023" y="851067"/>
                  <a:pt x="293709" y="869772"/>
                  <a:pt x="236975" y="870508"/>
                </a:cubicBezTo>
                <a:cubicBezTo>
                  <a:pt x="158710" y="869667"/>
                  <a:pt x="99675" y="840453"/>
                  <a:pt x="59868" y="782866"/>
                </a:cubicBezTo>
                <a:cubicBezTo>
                  <a:pt x="20061" y="725278"/>
                  <a:pt x="106" y="644361"/>
                  <a:pt x="2" y="540115"/>
                </a:cubicBezTo>
                <a:cubicBezTo>
                  <a:pt x="-215" y="421242"/>
                  <a:pt x="29203" y="316399"/>
                  <a:pt x="88257" y="225588"/>
                </a:cubicBezTo>
                <a:cubicBezTo>
                  <a:pt x="147311" y="134777"/>
                  <a:pt x="237302" y="59581"/>
                  <a:pt x="3582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1749" name="Picture Placeholder 1">
            <a:extLst>
              <a:ext uri="{FF2B5EF4-FFF2-40B4-BE49-F238E27FC236}">
                <a16:creationId xmlns:a16="http://schemas.microsoft.com/office/drawing/2014/main" id="{30044F29-7ACB-CC85-BBB2-8211D0E6B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71450"/>
            <a:ext cx="4175125" cy="6686550"/>
          </a:xfrm>
          <a:custGeom>
            <a:avLst/>
            <a:gdLst>
              <a:gd name="T0" fmla="*/ 21660 w 4174855"/>
              <a:gd name="T1" fmla="*/ 3950571 h 6686662"/>
              <a:gd name="T2" fmla="*/ 21660 w 4174855"/>
              <a:gd name="T3" fmla="*/ 5361746 h 6686662"/>
              <a:gd name="T4" fmla="*/ 1365191 w 4174855"/>
              <a:gd name="T5" fmla="*/ 5361746 h 6686662"/>
              <a:gd name="T6" fmla="*/ 2094529 w 4174855"/>
              <a:gd name="T7" fmla="*/ 5169748 h 6686662"/>
              <a:gd name="T8" fmla="*/ 2363228 w 4174855"/>
              <a:gd name="T9" fmla="*/ 4632156 h 6686662"/>
              <a:gd name="T10" fmla="*/ 2094529 w 4174855"/>
              <a:gd name="T11" fmla="*/ 4129372 h 6686662"/>
              <a:gd name="T12" fmla="*/ 1365191 w 4174855"/>
              <a:gd name="T13" fmla="*/ 3950571 h 6686662"/>
              <a:gd name="T14" fmla="*/ 21660 w 4174855"/>
              <a:gd name="T15" fmla="*/ 1370410 h 6686662"/>
              <a:gd name="T16" fmla="*/ 21660 w 4174855"/>
              <a:gd name="T17" fmla="*/ 2676077 h 6686662"/>
              <a:gd name="T18" fmla="*/ 1365253 w 4174855"/>
              <a:gd name="T19" fmla="*/ 2676077 h 6686662"/>
              <a:gd name="T20" fmla="*/ 1942276 w 4174855"/>
              <a:gd name="T21" fmla="*/ 2498468 h 6686662"/>
              <a:gd name="T22" fmla="*/ 2152211 w 4174855"/>
              <a:gd name="T23" fmla="*/ 2004045 h 6686662"/>
              <a:gd name="T24" fmla="*/ 1942276 w 4174855"/>
              <a:gd name="T25" fmla="*/ 1532426 h 6686662"/>
              <a:gd name="T26" fmla="*/ 1365253 w 4174855"/>
              <a:gd name="T27" fmla="*/ 1370410 h 6686662"/>
              <a:gd name="T28" fmla="*/ 0 w 4174855"/>
              <a:gd name="T29" fmla="*/ 0 h 6686662"/>
              <a:gd name="T30" fmla="*/ 1461224 w 4174855"/>
              <a:gd name="T31" fmla="*/ 0 h 6686662"/>
              <a:gd name="T32" fmla="*/ 3279574 w 4174855"/>
              <a:gd name="T33" fmla="*/ 460070 h 6686662"/>
              <a:gd name="T34" fmla="*/ 3954247 w 4174855"/>
              <a:gd name="T35" fmla="*/ 1696830 h 6686662"/>
              <a:gd name="T36" fmla="*/ 3640343 w 4174855"/>
              <a:gd name="T37" fmla="*/ 2616965 h 6686662"/>
              <a:gd name="T38" fmla="*/ 2794569 w 4174855"/>
              <a:gd name="T39" fmla="*/ 3155215 h 6686662"/>
              <a:gd name="T40" fmla="*/ 3804625 w 4174855"/>
              <a:gd name="T41" fmla="*/ 3744770 h 6686662"/>
              <a:gd name="T42" fmla="*/ 4174855 w 4174855"/>
              <a:gd name="T43" fmla="*/ 4852953 h 6686662"/>
              <a:gd name="T44" fmla="*/ 3473826 w 4174855"/>
              <a:gd name="T45" fmla="*/ 6219336 h 6686662"/>
              <a:gd name="T46" fmla="*/ 2414087 w 4174855"/>
              <a:gd name="T47" fmla="*/ 6647600 h 6686662"/>
              <a:gd name="T48" fmla="*/ 2161146 w 4174855"/>
              <a:gd name="T49" fmla="*/ 6686662 h 6686662"/>
              <a:gd name="T50" fmla="*/ 0 w 4174855"/>
              <a:gd name="T51" fmla="*/ 6686662 h 6686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lnTo>
                  <a:pt x="21660" y="3950571"/>
                </a:ln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lnTo>
                  <a:pt x="21660" y="1370410"/>
                </a:ln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21704-3420-19AD-2DCD-A45733081F84}"/>
              </a:ext>
            </a:extLst>
          </p:cNvPr>
          <p:cNvSpPr/>
          <p:nvPr/>
        </p:nvSpPr>
        <p:spPr>
          <a:xfrm>
            <a:off x="5168900" y="0"/>
            <a:ext cx="450850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B9C9-BCA6-83AC-1A70-76B923D381E8}"/>
              </a:ext>
            </a:extLst>
          </p:cNvPr>
          <p:cNvSpPr txBox="1"/>
          <p:nvPr/>
        </p:nvSpPr>
        <p:spPr>
          <a:xfrm>
            <a:off x="7475538" y="12065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0" name="Rectangle 14">
            <a:extLst>
              <a:ext uri="{FF2B5EF4-FFF2-40B4-BE49-F238E27FC236}">
                <a16:creationId xmlns:a16="http://schemas.microsoft.com/office/drawing/2014/main" id="{93551F22-040E-35D5-BEA6-94248A80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1452563"/>
            <a:ext cx="32686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340CA0F6-EDB0-E4DF-A4E5-E920D818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92200"/>
            <a:ext cx="100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D1705-AB9D-D23F-0E94-CAE3C6695C97}"/>
              </a:ext>
            </a:extLst>
          </p:cNvPr>
          <p:cNvSpPr txBox="1"/>
          <p:nvPr/>
        </p:nvSpPr>
        <p:spPr>
          <a:xfrm>
            <a:off x="7475538" y="30273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3" name="Rectangle 14">
            <a:extLst>
              <a:ext uri="{FF2B5EF4-FFF2-40B4-BE49-F238E27FC236}">
                <a16:creationId xmlns:a16="http://schemas.microsoft.com/office/drawing/2014/main" id="{C7060EC1-4D55-8A01-365D-45A59C9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273425"/>
            <a:ext cx="3268662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Tristique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senectus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fames. </a:t>
            </a:r>
          </a:p>
        </p:txBody>
      </p:sp>
      <p:sp>
        <p:nvSpPr>
          <p:cNvPr id="4104" name="TextBox 14">
            <a:extLst>
              <a:ext uri="{FF2B5EF4-FFF2-40B4-BE49-F238E27FC236}">
                <a16:creationId xmlns:a16="http://schemas.microsoft.com/office/drawing/2014/main" id="{9A1505CD-580C-F006-2C61-8D5D0EE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099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F068F-21BC-A9FE-EC76-6774F5EB9B17}"/>
              </a:ext>
            </a:extLst>
          </p:cNvPr>
          <p:cNvSpPr txBox="1"/>
          <p:nvPr/>
        </p:nvSpPr>
        <p:spPr>
          <a:xfrm>
            <a:off x="7475538" y="46656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6" name="Rectangle 14">
            <a:extLst>
              <a:ext uri="{FF2B5EF4-FFF2-40B4-BE49-F238E27FC236}">
                <a16:creationId xmlns:a16="http://schemas.microsoft.com/office/drawing/2014/main" id="{76EEED16-3177-AB14-6679-90FB2616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911725"/>
            <a:ext cx="3268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7" name="TextBox 16">
            <a:extLst>
              <a:ext uri="{FF2B5EF4-FFF2-40B4-BE49-F238E27FC236}">
                <a16:creationId xmlns:a16="http://schemas.microsoft.com/office/drawing/2014/main" id="{A0A5333C-98FA-5B23-AA78-F795D9FB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6482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66FA240-8D9A-C493-ACEF-9B5E296BD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D54C8485-5D71-555C-C5B0-E675D1F7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2" y="2274838"/>
            <a:ext cx="7176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”Fly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til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ingen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sene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aflysninger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aldrig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stå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Plan B”</a:t>
            </a:r>
            <a:endParaRPr lang="en-US" altLang="da-DK" sz="2400" b="1" i="1">
              <a:solidFill>
                <a:schemeClr val="tx2"/>
              </a:solidFill>
              <a:latin typeface="KievitPro-Italic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B70AB8-EDD3-F520-5838-2A08C8CBFF29}"/>
              </a:ext>
            </a:extLst>
          </p:cNvPr>
          <p:cNvSpPr txBox="1"/>
          <p:nvPr/>
        </p:nvSpPr>
        <p:spPr>
          <a:xfrm>
            <a:off x="6516689" y="3868738"/>
            <a:ext cx="442869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8A4DB05C-4333-73DE-8220-C46B094C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114800"/>
            <a:ext cx="4428693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Ultricies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integer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nunc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posuere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urna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tincidunt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semper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nibh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Suspendisse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lacus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tellus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est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lorem ipsum dolor.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elementum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facilisis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fringilla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est.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Faucibus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molestie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ac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vulputate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eu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felis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imperdiet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proin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vel.</a:t>
            </a:r>
          </a:p>
        </p:txBody>
      </p:sp>
      <p:sp>
        <p:nvSpPr>
          <p:cNvPr id="6149" name="Picture Placeholder 1">
            <a:extLst>
              <a:ext uri="{FF2B5EF4-FFF2-40B4-BE49-F238E27FC236}">
                <a16:creationId xmlns:a16="http://schemas.microsoft.com/office/drawing/2014/main" id="{9290D4BD-F904-07ED-50D0-54819A708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303338"/>
            <a:ext cx="5675313" cy="492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Picture Placeholder 2">
            <a:extLst>
              <a:ext uri="{FF2B5EF4-FFF2-40B4-BE49-F238E27FC236}">
                <a16:creationId xmlns:a16="http://schemas.microsoft.com/office/drawing/2014/main" id="{5F569655-4BEA-47D1-9AA8-427A1C88CC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516689" y="1303338"/>
            <a:ext cx="5283199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94AFF-B498-C786-0A12-8EE7C91AF584}"/>
              </a:ext>
            </a:extLst>
          </p:cNvPr>
          <p:cNvSpPr txBox="1"/>
          <p:nvPr/>
        </p:nvSpPr>
        <p:spPr bwMode="auto">
          <a:xfrm rot="5400000">
            <a:off x="6796881" y="2737645"/>
            <a:ext cx="3692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OVERSIGT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2E248-3B58-3BFB-5308-B894611CFB5A}"/>
              </a:ext>
            </a:extLst>
          </p:cNvPr>
          <p:cNvSpPr txBox="1"/>
          <p:nvPr/>
        </p:nvSpPr>
        <p:spPr>
          <a:xfrm>
            <a:off x="1244600" y="4600575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FABD68BE-4F7A-9727-7912-E804C48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46638"/>
            <a:ext cx="2876550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endParaRPr lang="en-US" altLang="en-US" sz="1000">
              <a:solidFill>
                <a:schemeClr val="tx2">
                  <a:lumMod val="50000"/>
                </a:schemeClr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7177" name="Picture Placeholder 1">
            <a:extLst>
              <a:ext uri="{FF2B5EF4-FFF2-40B4-BE49-F238E27FC236}">
                <a16:creationId xmlns:a16="http://schemas.microsoft.com/office/drawing/2014/main" id="{AA1CA363-1558-FE12-5B0E-81B7F4403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065713" y="1306513"/>
            <a:ext cx="20605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BE27D-D431-479B-E73C-710EDF50F136}"/>
              </a:ext>
            </a:extLst>
          </p:cNvPr>
          <p:cNvSpPr/>
          <p:nvPr/>
        </p:nvSpPr>
        <p:spPr>
          <a:xfrm>
            <a:off x="-30163" y="0"/>
            <a:ext cx="3135313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AD191A70-10DD-E1CF-363D-4BEC640C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13000"/>
            <a:ext cx="260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 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linjer</a:t>
            </a:r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med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oplysninger</a:t>
            </a:r>
            <a:endParaRPr lang="en-US" altLang="da-DK" sz="20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363C2-8EC4-5BDF-14D9-5E64C9C9F064}"/>
              </a:ext>
            </a:extLst>
          </p:cNvPr>
          <p:cNvCxnSpPr>
            <a:cxnSpLocks/>
          </p:cNvCxnSpPr>
          <p:nvPr/>
        </p:nvCxnSpPr>
        <p:spPr>
          <a:xfrm>
            <a:off x="223838" y="3435590"/>
            <a:ext cx="2628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F41DC7-A03C-113A-5F89-D768D701266C}"/>
              </a:ext>
            </a:extLst>
          </p:cNvPr>
          <p:cNvSpPr txBox="1"/>
          <p:nvPr/>
        </p:nvSpPr>
        <p:spPr>
          <a:xfrm>
            <a:off x="7222548" y="2290763"/>
            <a:ext cx="32686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AEA65DD6-D2C8-DE20-DDEC-C2A5186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48" y="2584979"/>
            <a:ext cx="2887663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vitae. Nec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ultrices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dui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sapien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mi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proin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tellus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sagittis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leo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mollis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nunc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id. Mi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mauris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commodo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quis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imperdiet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 </a:t>
            </a:r>
            <a:endParaRPr lang="en-US" altLang="en-US" sz="1000">
              <a:solidFill>
                <a:schemeClr val="tx2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8201" name="Picture Placeholder 1">
            <a:extLst>
              <a:ext uri="{FF2B5EF4-FFF2-40B4-BE49-F238E27FC236}">
                <a16:creationId xmlns:a16="http://schemas.microsoft.com/office/drawing/2014/main" id="{78399004-98F0-2D9E-A13F-A244148EC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105150" y="0"/>
            <a:ext cx="2830513" cy="6858000"/>
          </a:xfrm>
          <a:custGeom>
            <a:avLst/>
            <a:gdLst>
              <a:gd name="T0" fmla="*/ 0 w 3135086"/>
              <a:gd name="T1" fmla="*/ 0 h 6858000"/>
              <a:gd name="T2" fmla="*/ 2831193 w 3135086"/>
              <a:gd name="T3" fmla="*/ 0 h 6858000"/>
              <a:gd name="T4" fmla="*/ 2831193 w 3135086"/>
              <a:gd name="T5" fmla="*/ 6858000 h 6858000"/>
              <a:gd name="T6" fmla="*/ 0 w 3135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BCB713-E36E-6251-6615-93A4645659A1}"/>
              </a:ext>
            </a:extLst>
          </p:cNvPr>
          <p:cNvSpPr/>
          <p:nvPr/>
        </p:nvSpPr>
        <p:spPr>
          <a:xfrm>
            <a:off x="2974975" y="2757488"/>
            <a:ext cx="2974975" cy="4100512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6BA8C-5079-0698-8932-F8C18D06FE9A}"/>
              </a:ext>
            </a:extLst>
          </p:cNvPr>
          <p:cNvSpPr txBox="1"/>
          <p:nvPr/>
        </p:nvSpPr>
        <p:spPr bwMode="auto">
          <a:xfrm>
            <a:off x="358775" y="741363"/>
            <a:ext cx="18669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>
                <a:solidFill>
                  <a:schemeClr val="bg1"/>
                </a:solidFill>
                <a:latin typeface="KievitPro-Regular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ABOUT WHO WE ARE</a:t>
            </a:r>
          </a:p>
        </p:txBody>
      </p:sp>
      <p:sp>
        <p:nvSpPr>
          <p:cNvPr id="11268" name="TextBox 23">
            <a:extLst>
              <a:ext uri="{FF2B5EF4-FFF2-40B4-BE49-F238E27FC236}">
                <a16:creationId xmlns:a16="http://schemas.microsoft.com/office/drawing/2014/main" id="{EE3B1A0B-AA32-E721-5F5B-AB77C5C1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932238"/>
            <a:ext cx="2490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da-DK" sz="16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We Are</a:t>
            </a: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Air Greenland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95EC3-5EFB-FA08-E9B7-2DF6319CECAA}"/>
              </a:ext>
            </a:extLst>
          </p:cNvPr>
          <p:cNvCxnSpPr>
            <a:cxnSpLocks/>
          </p:cNvCxnSpPr>
          <p:nvPr/>
        </p:nvCxnSpPr>
        <p:spPr>
          <a:xfrm>
            <a:off x="3321050" y="4960938"/>
            <a:ext cx="1974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5">
            <a:extLst>
              <a:ext uri="{FF2B5EF4-FFF2-40B4-BE49-F238E27FC236}">
                <a16:creationId xmlns:a16="http://schemas.microsoft.com/office/drawing/2014/main" id="{CCE7B3A5-E2D5-2FD8-501D-DFB2D27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202238"/>
            <a:ext cx="2203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Pulvinar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et ligula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ullamcorper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proin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libero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leo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integer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Fermentum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posuere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semper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feugiat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nibh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sed.</a:t>
            </a:r>
          </a:p>
          <a:p>
            <a:pPr eaLnBrk="1" hangingPunct="1"/>
            <a:endParaRPr lang="en-US" altLang="da-DK" sz="1000">
              <a:solidFill>
                <a:schemeClr val="bg1"/>
              </a:solidFill>
              <a:latin typeface="KievitPro-Light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eaLnBrk="1" hangingPunct="1"/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Suspendisse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nisi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lacus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viverra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tellus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49F65-8AC5-97AC-66FD-368225DDBCC3}"/>
              </a:ext>
            </a:extLst>
          </p:cNvPr>
          <p:cNvSpPr txBox="1"/>
          <p:nvPr/>
        </p:nvSpPr>
        <p:spPr bwMode="auto">
          <a:xfrm rot="5400000">
            <a:off x="3542507" y="3366293"/>
            <a:ext cx="6153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TRE BILLEDER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209-52A8-0B9A-F1AD-3276C877E666}"/>
              </a:ext>
            </a:extLst>
          </p:cNvPr>
          <p:cNvSpPr txBox="1"/>
          <p:nvPr/>
        </p:nvSpPr>
        <p:spPr>
          <a:xfrm>
            <a:off x="9315450" y="2495550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A4F69E34-7E3F-D5DF-A179-D2C91E34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2828925"/>
            <a:ext cx="2427288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</a:p>
        </p:txBody>
      </p:sp>
      <p:sp>
        <p:nvSpPr>
          <p:cNvPr id="11274" name="Picture Placeholder 1">
            <a:extLst>
              <a:ext uri="{FF2B5EF4-FFF2-40B4-BE49-F238E27FC236}">
                <a16:creationId xmlns:a16="http://schemas.microsoft.com/office/drawing/2014/main" id="{27B9017E-648A-CB4F-B307-908F7CC59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5" name="Picture Placeholder 2">
            <a:extLst>
              <a:ext uri="{FF2B5EF4-FFF2-40B4-BE49-F238E27FC236}">
                <a16:creationId xmlns:a16="http://schemas.microsoft.com/office/drawing/2014/main" id="{5A7060A6-AF25-104D-7DA1-6E0FB85337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974975" y="0"/>
            <a:ext cx="2974975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6" name="Picture Placeholder 3">
            <a:extLst>
              <a:ext uri="{FF2B5EF4-FFF2-40B4-BE49-F238E27FC236}">
                <a16:creationId xmlns:a16="http://schemas.microsoft.com/office/drawing/2014/main" id="{551E944B-011C-92D3-2CAC-2BE911EE0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217025" y="4100513"/>
            <a:ext cx="2974975" cy="275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GL_2023_PPT" id="{86037EA2-AFE8-F348-9A61-5E99D4985E65}" vid="{4D8336A5-6431-2640-8960-302FE70A57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5bb81-5c7f-4a59-bdb1-57ac3fe87dcd">
      <UserInfo>
        <DisplayName>Besøgende på Kommunikation - Præsentationer (work in progress)</DisplayName>
        <AccountId>6</AccountId>
        <AccountType/>
      </UserInfo>
      <UserInfo>
        <DisplayName>GOHIAB-Mette Steenholdt</DisplayName>
        <AccountId>19</AccountId>
        <AccountType/>
      </UserInfo>
      <UserInfo>
        <DisplayName>Jacob Nitter Sørensen</DisplayName>
        <AccountId>11</AccountId>
        <AccountType/>
      </UserInfo>
      <UserInfo>
        <DisplayName>Katja Vahl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159EA1A65B94F88CC08E56AC78433" ma:contentTypeVersion="9" ma:contentTypeDescription="Opret et nyt dokument." ma:contentTypeScope="" ma:versionID="f7f7634df93a4ac62b6c09b452356598">
  <xsd:schema xmlns:xsd="http://www.w3.org/2001/XMLSchema" xmlns:xs="http://www.w3.org/2001/XMLSchema" xmlns:p="http://schemas.microsoft.com/office/2006/metadata/properties" xmlns:ns2="a74548b3-19c8-4732-aed9-042339247fe3" xmlns:ns3="d055bb81-5c7f-4a59-bdb1-57ac3fe87dcd" targetNamespace="http://schemas.microsoft.com/office/2006/metadata/properties" ma:root="true" ma:fieldsID="9162eaede78adaa5f1ae2b2bee72d86e" ns2:_="" ns3:_="">
    <xsd:import namespace="a74548b3-19c8-4732-aed9-042339247fe3"/>
    <xsd:import namespace="d055bb81-5c7f-4a59-bdb1-57ac3fe87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48b3-19c8-4732-aed9-042339247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5bb81-5c7f-4a59-bdb1-57ac3fe8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1E958-609D-4D1F-9E43-63A4BD0092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B32B27-34CE-4F66-9B15-61F10854F642}">
  <ds:schemaRefs>
    <ds:schemaRef ds:uri="http://purl.org/dc/elements/1.1/"/>
    <ds:schemaRef ds:uri="d055bb81-5c7f-4a59-bdb1-57ac3fe87dcd"/>
    <ds:schemaRef ds:uri="a74548b3-19c8-4732-aed9-042339247f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5967C8-C230-41BD-8318-5614C1B47C0D}">
  <ds:schemaRefs>
    <ds:schemaRef ds:uri="a74548b3-19c8-4732-aed9-042339247fe3"/>
    <ds:schemaRef ds:uri="d055bb81-5c7f-4a59-bdb1-57ac3fe8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1369</Words>
  <Application>Microsoft Macintosh PowerPoint</Application>
  <PresentationFormat>Widescreen</PresentationFormat>
  <Paragraphs>157</Paragraphs>
  <Slides>31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Helvetica Neue</vt:lpstr>
      <vt:lpstr>KievitPro-Bold</vt:lpstr>
      <vt:lpstr>KievitPro-Italic</vt:lpstr>
      <vt:lpstr>KievitPro-Light</vt:lpstr>
      <vt:lpstr>KievitPro-Regular</vt:lpstr>
      <vt:lpstr>MaxOT</vt:lpstr>
      <vt:lpstr>MaxOT-Bold</vt:lpstr>
      <vt:lpstr>Söhne</vt:lpstr>
      <vt:lpstr>Verdana</vt:lpstr>
      <vt:lpstr>Office Theme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Kulturens palet: Grønlandsk inspiration</vt:lpstr>
      <vt:lpstr>Ekko af Grønland i vores nuværende og daværende uniformer</vt:lpstr>
      <vt:lpstr>PowerPoint-præsentation</vt:lpstr>
      <vt:lpstr>PowerPoint-præsentation</vt:lpstr>
      <vt:lpstr>Ejerstruktur ændret i maj 2019</vt:lpstr>
      <vt:lpstr>Air Greenland A/S - En koncern med datterselskaber på tværs af værdikæden</vt:lpstr>
      <vt:lpstr>Vores forretning i dag</vt:lpstr>
      <vt:lpstr>Air Greenlands værdikæde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LDDX</dc:creator>
  <cp:keywords/>
  <dc:description/>
  <cp:lastModifiedBy>Lars Frederik Kleemann-Andersen</cp:lastModifiedBy>
  <cp:revision>13</cp:revision>
  <dcterms:created xsi:type="dcterms:W3CDTF">2018-05-31T16:17:31Z</dcterms:created>
  <dcterms:modified xsi:type="dcterms:W3CDTF">2023-12-02T18:32:50Z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0x010100468159EA1A65B94F88CC08E56AC78433</vt:lpwstr>
  </property>
  <property fmtid="{D5CDD505-2E9C-101B-9397-08002B2CF9AE}" pid="3" name="MediaServiceImageTags">
    <vt:lpwstr/>
  </property>
</Properties>
</file>