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8" r:id="rId5"/>
    <p:sldId id="300" r:id="rId6"/>
    <p:sldId id="301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81" r:id="rId24"/>
    <p:sldId id="2980" r:id="rId25"/>
    <p:sldId id="293" r:id="rId26"/>
    <p:sldId id="276" r:id="rId27"/>
    <p:sldId id="1880" r:id="rId28"/>
    <p:sldId id="2963" r:id="rId29"/>
    <p:sldId id="2964" r:id="rId30"/>
    <p:sldId id="2973" r:id="rId31"/>
    <p:sldId id="2978" r:id="rId32"/>
    <p:sldId id="309" r:id="rId33"/>
    <p:sldId id="2752" r:id="rId34"/>
    <p:sldId id="363" r:id="rId35"/>
    <p:sldId id="348" r:id="rId36"/>
    <p:sldId id="365" r:id="rId37"/>
    <p:sldId id="349" r:id="rId38"/>
    <p:sldId id="299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0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1880"/>
            <p14:sldId id="2963"/>
            <p14:sldId id="2964"/>
            <p14:sldId id="2973"/>
            <p14:sldId id="2978"/>
            <p14:sldId id="309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2"/>
  </p:normalViewPr>
  <p:slideViewPr>
    <p:cSldViewPr snapToGrid="0">
      <p:cViewPr varScale="1">
        <p:scale>
          <a:sx n="177" d="100"/>
          <a:sy n="177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28.11.2023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25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26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What’s</a:t>
            </a:r>
            <a:r>
              <a:rPr lang="da-DK"/>
              <a:t> in it for </a:t>
            </a:r>
            <a:r>
              <a:rPr lang="da-DK" err="1"/>
              <a:t>me</a:t>
            </a:r>
            <a:r>
              <a:rPr lang="da-DK"/>
              <a:t>?</a:t>
            </a:r>
            <a:endParaRPr lang="da-GL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92ECB-9DCE-462C-92A6-921D476EC793}" type="slidenum">
              <a:rPr kumimoji="0" lang="da-G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G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Koncernslide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93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3355954-CD49-4288-12B2-7BFC12084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3673E3EA-3D2D-7115-90FA-3E1F19971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255C2257-051D-E986-C7F4-D3548A41B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352B0D01-1577-6713-C46D-21666D1A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ABE71D25-5545-6A42-D907-1FF3BA679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F4282408-0836-A4BB-35F6-2B18A53CF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22C6BF1-5280-B703-E423-B5F4CDAD0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558D4143-0499-E631-D66D-5DB7DB950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9053B7AA-E553-11D9-1920-141971F9B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6" name="Billede 5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50718969-D30D-9EA7-3E24-354A5389A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214700D8-9602-5D0D-6E65-AF19BDFBC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1CE2420B-9992-B626-C33B-4A2A43034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07308086-77A9-AA13-D6CE-31EE6B2D7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11A198F-A0F1-5BAF-5177-E06CBE2D1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18AE26F6-D7AB-D369-24CB-788D59D24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667A6D5-8A18-7C08-4058-F0870BFD1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10C78449-E714-F17F-F18F-D1C8D5C1C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8A58BD10-5650-1EFC-5487-3F1234D22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69BFB4F7-85BF-6537-CD29-82C0F5A13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C489DA04-9426-AEA0-50EB-21DD6D2BA3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7E9EF4EE-8871-2920-191E-A0069F723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 bla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11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4D025AB-DAE3-6944-B415-75866605099B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0EEFAFC-2E3E-E21F-2EB0-BBEE1B5BB772}"/>
              </a:ext>
            </a:extLst>
          </p:cNvPr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72A"/>
          </a:solidFill>
          <a:ln>
            <a:solidFill>
              <a:srgbClr val="B01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highlight>
                <a:srgbClr val="B01C32"/>
              </a:highlight>
              <a:latin typeface="KievitPro-Regular" panose="02000503040000020004" pitchFamily="2" charset="0"/>
            </a:endParaRPr>
          </a:p>
        </p:txBody>
      </p:sp>
      <p:pic>
        <p:nvPicPr>
          <p:cNvPr id="6" name="Billede 5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C0829CDB-F2AE-02B1-D277-23BF7D867D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4D6101F-A4BF-4642-C436-C7F81D5A4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AFC2CE30-BA81-2A4C-51EF-8BFE257A6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8698FD10-682C-012D-26A4-FBF38C96B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026C822B-F0E4-C678-C47B-93961288C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9C2E454-45F4-F1BA-6BFF-F6F57AC82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D24B8237-A72F-182E-5A57-E3D44BED4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189ECD2-3FC1-A145-9F7F-6218E44D3546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7DCFB918-A413-84F4-9D2F-6FC120F77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5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6F916D-15E5-B840-8CB7-EC3C2B491B84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BAD91-1C96-3142-AFA7-71C53E95E2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33EC3CD8-4ED5-C20C-6EB7-51C46FEF8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28.11.2023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A374CD42-E6E2-CD4F-E8BB-AE49D6EE0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DBBD060-A5A8-D35E-7F95-565C570A5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5679" y="102928"/>
            <a:ext cx="114406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KievitPro-Bold"/>
                <a:ea typeface="+mj-ea"/>
                <a:cs typeface="Kievi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600" y="1577340"/>
            <a:ext cx="10972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14589">
              <a:defRPr>
                <a:latin typeface="+mn-lt"/>
                <a:ea typeface="+mn-ea"/>
                <a:cs typeface="+mn-cs"/>
              </a:defRPr>
            </a:lvl2pPr>
            <a:lvl3pPr marL="829178">
              <a:defRPr>
                <a:latin typeface="+mn-lt"/>
                <a:ea typeface="+mn-ea"/>
                <a:cs typeface="+mn-cs"/>
              </a:defRPr>
            </a:lvl3pPr>
            <a:lvl4pPr marL="1243767">
              <a:defRPr>
                <a:latin typeface="+mn-lt"/>
                <a:ea typeface="+mn-ea"/>
                <a:cs typeface="+mn-cs"/>
              </a:defRPr>
            </a:lvl4pPr>
            <a:lvl5pPr marL="1658356">
              <a:defRPr>
                <a:latin typeface="+mn-lt"/>
                <a:ea typeface="+mn-ea"/>
                <a:cs typeface="+mn-cs"/>
              </a:defRPr>
            </a:lvl5pPr>
            <a:lvl6pPr marL="2072945">
              <a:defRPr>
                <a:latin typeface="+mn-lt"/>
                <a:ea typeface="+mn-ea"/>
                <a:cs typeface="+mn-cs"/>
              </a:defRPr>
            </a:lvl6pPr>
            <a:lvl7pPr marL="2487534">
              <a:defRPr>
                <a:latin typeface="+mn-lt"/>
                <a:ea typeface="+mn-ea"/>
                <a:cs typeface="+mn-cs"/>
              </a:defRPr>
            </a:lvl7pPr>
            <a:lvl8pPr marL="2902123">
              <a:defRPr>
                <a:latin typeface="+mn-lt"/>
                <a:ea typeface="+mn-ea"/>
                <a:cs typeface="+mn-cs"/>
              </a:defRPr>
            </a:lvl8pPr>
            <a:lvl9pPr marL="3316712">
              <a:defRPr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1DED235B-5740-C603-86FC-414DC571E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5708E8EF-B43E-E9B6-5DC9-39C0AC499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679" y="102928"/>
            <a:ext cx="114406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KievitPro-Bold"/>
                <a:ea typeface="+mj-ea"/>
                <a:cs typeface="Kievi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14589">
              <a:defRPr>
                <a:latin typeface="+mn-lt"/>
                <a:ea typeface="+mn-ea"/>
                <a:cs typeface="+mn-cs"/>
              </a:defRPr>
            </a:lvl2pPr>
            <a:lvl3pPr marL="829178">
              <a:defRPr>
                <a:latin typeface="+mn-lt"/>
                <a:ea typeface="+mn-ea"/>
                <a:cs typeface="+mn-cs"/>
              </a:defRPr>
            </a:lvl3pPr>
            <a:lvl4pPr marL="1243767">
              <a:defRPr>
                <a:latin typeface="+mn-lt"/>
                <a:ea typeface="+mn-ea"/>
                <a:cs typeface="+mn-cs"/>
              </a:defRPr>
            </a:lvl4pPr>
            <a:lvl5pPr marL="1658356">
              <a:defRPr>
                <a:latin typeface="+mn-lt"/>
                <a:ea typeface="+mn-ea"/>
                <a:cs typeface="+mn-cs"/>
              </a:defRPr>
            </a:lvl5pPr>
            <a:lvl6pPr marL="2072945">
              <a:defRPr>
                <a:latin typeface="+mn-lt"/>
                <a:ea typeface="+mn-ea"/>
                <a:cs typeface="+mn-cs"/>
              </a:defRPr>
            </a:lvl6pPr>
            <a:lvl7pPr marL="2487534">
              <a:defRPr>
                <a:latin typeface="+mn-lt"/>
                <a:ea typeface="+mn-ea"/>
                <a:cs typeface="+mn-cs"/>
              </a:defRPr>
            </a:lvl7pPr>
            <a:lvl8pPr marL="2902123">
              <a:defRPr>
                <a:latin typeface="+mn-lt"/>
                <a:ea typeface="+mn-ea"/>
                <a:cs typeface="+mn-cs"/>
              </a:defRPr>
            </a:lvl8pPr>
            <a:lvl9pPr marL="3316712">
              <a:defRPr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CE9E285A-BA4D-C5AB-D7D6-DDCD97B90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4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679" y="102928"/>
            <a:ext cx="114406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KievitPro-Bold"/>
                <a:ea typeface="+mj-ea"/>
                <a:cs typeface="Kievi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0972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14589">
              <a:defRPr>
                <a:latin typeface="+mn-lt"/>
                <a:ea typeface="+mn-ea"/>
                <a:cs typeface="+mn-cs"/>
              </a:defRPr>
            </a:lvl2pPr>
            <a:lvl3pPr marL="829178">
              <a:defRPr>
                <a:latin typeface="+mn-lt"/>
                <a:ea typeface="+mn-ea"/>
                <a:cs typeface="+mn-cs"/>
              </a:defRPr>
            </a:lvl3pPr>
            <a:lvl4pPr marL="1243767">
              <a:defRPr>
                <a:latin typeface="+mn-lt"/>
                <a:ea typeface="+mn-ea"/>
                <a:cs typeface="+mn-cs"/>
              </a:defRPr>
            </a:lvl4pPr>
            <a:lvl5pPr marL="1658356">
              <a:defRPr>
                <a:latin typeface="+mn-lt"/>
                <a:ea typeface="+mn-ea"/>
                <a:cs typeface="+mn-cs"/>
              </a:defRPr>
            </a:lvl5pPr>
            <a:lvl6pPr marL="2072945">
              <a:defRPr>
                <a:latin typeface="+mn-lt"/>
                <a:ea typeface="+mn-ea"/>
                <a:cs typeface="+mn-cs"/>
              </a:defRPr>
            </a:lvl6pPr>
            <a:lvl7pPr marL="2487534">
              <a:defRPr>
                <a:latin typeface="+mn-lt"/>
                <a:ea typeface="+mn-ea"/>
                <a:cs typeface="+mn-cs"/>
              </a:defRPr>
            </a:lvl7pPr>
            <a:lvl8pPr marL="2902123">
              <a:defRPr>
                <a:latin typeface="+mn-lt"/>
                <a:ea typeface="+mn-ea"/>
                <a:cs typeface="+mn-cs"/>
              </a:defRPr>
            </a:lvl8pPr>
            <a:lvl9pPr marL="3316712">
              <a:defRPr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9600" y="1577340"/>
            <a:ext cx="10972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14589">
              <a:defRPr>
                <a:latin typeface="+mn-lt"/>
                <a:ea typeface="+mn-ea"/>
                <a:cs typeface="+mn-cs"/>
              </a:defRPr>
            </a:lvl2pPr>
            <a:lvl3pPr marL="829178">
              <a:defRPr>
                <a:latin typeface="+mn-lt"/>
                <a:ea typeface="+mn-ea"/>
                <a:cs typeface="+mn-cs"/>
              </a:defRPr>
            </a:lvl3pPr>
            <a:lvl4pPr marL="1243767">
              <a:defRPr>
                <a:latin typeface="+mn-lt"/>
                <a:ea typeface="+mn-ea"/>
                <a:cs typeface="+mn-cs"/>
              </a:defRPr>
            </a:lvl4pPr>
            <a:lvl5pPr marL="1658356">
              <a:defRPr>
                <a:latin typeface="+mn-lt"/>
                <a:ea typeface="+mn-ea"/>
                <a:cs typeface="+mn-cs"/>
              </a:defRPr>
            </a:lvl5pPr>
            <a:lvl6pPr marL="2072945">
              <a:defRPr>
                <a:latin typeface="+mn-lt"/>
                <a:ea typeface="+mn-ea"/>
                <a:cs typeface="+mn-cs"/>
              </a:defRPr>
            </a:lvl6pPr>
            <a:lvl7pPr marL="2487534">
              <a:defRPr>
                <a:latin typeface="+mn-lt"/>
                <a:ea typeface="+mn-ea"/>
                <a:cs typeface="+mn-cs"/>
              </a:defRPr>
            </a:lvl7pPr>
            <a:lvl8pPr marL="2902123">
              <a:defRPr>
                <a:latin typeface="+mn-lt"/>
                <a:ea typeface="+mn-ea"/>
                <a:cs typeface="+mn-cs"/>
              </a:defRPr>
            </a:lvl8pPr>
            <a:lvl9pPr marL="3316712">
              <a:defRPr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47CD49B-83AA-0F49-2AD8-EBF3CEADC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679" y="102928"/>
            <a:ext cx="114406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KievitPro-Bold"/>
                <a:ea typeface="+mj-ea"/>
                <a:cs typeface="KievitPro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6" name="Billede 5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36502779-4BAF-BCD1-CACA-ED14E2FB2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8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6F9FB45A-F737-7947-B28E-07F5845F1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6B58B66-A727-0CFA-5CFB-9EC54994F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2B7CF1A-94B8-26BC-170F-771F49A1D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411" y="5843683"/>
            <a:ext cx="2479588" cy="78520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65C45E-4501-DC4F-816D-01B9C39D8571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7367451" y="0"/>
            <a:ext cx="4824549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0" i="0">
              <a:latin typeface="KievitPro-Regular" panose="02000503040000020004" pitchFamily="2" charset="0"/>
            </a:endParaRP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78183B34-DCFA-3A1F-3678-234BB88B3D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59B687C4-429B-02CC-D35A-1E116B33A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D9C0A7A-7FEB-3142-8677-9F532F89EFD8}" type="datetime2">
              <a:rPr lang="da-DK" smtClean="0"/>
              <a:t>28. november 2023</a:t>
            </a:fld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99AA15-DDD4-1B41-99FC-CDD84BB5FFCD}"/>
              </a:ext>
            </a:extLst>
          </p:cNvPr>
          <p:cNvCxnSpPr>
            <a:cxnSpLocks/>
          </p:cNvCxnSpPr>
          <p:nvPr userDrawn="1"/>
        </p:nvCxnSpPr>
        <p:spPr>
          <a:xfrm>
            <a:off x="4441011" y="2368626"/>
            <a:ext cx="3301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BB7B4C-6B58-8043-8524-901B09001854}"/>
              </a:ext>
            </a:extLst>
          </p:cNvPr>
          <p:cNvCxnSpPr>
            <a:cxnSpLocks/>
          </p:cNvCxnSpPr>
          <p:nvPr userDrawn="1"/>
        </p:nvCxnSpPr>
        <p:spPr>
          <a:xfrm>
            <a:off x="843479" y="2368599"/>
            <a:ext cx="3301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6EA9F4-F455-3E45-9109-98102E45A2FD}"/>
              </a:ext>
            </a:extLst>
          </p:cNvPr>
          <p:cNvCxnSpPr>
            <a:cxnSpLocks/>
          </p:cNvCxnSpPr>
          <p:nvPr userDrawn="1"/>
        </p:nvCxnSpPr>
        <p:spPr>
          <a:xfrm>
            <a:off x="8052792" y="2368626"/>
            <a:ext cx="3301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58D2E3D-4D44-BC4F-8806-385C42B02E6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398C7B5B-B93A-1E42-8A10-F0410095CA7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7CEF9B9-615C-8040-99F8-508FE0102B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E3470949-6AC5-3449-8BC0-81DA641A08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B3BA0600-60EE-F345-A337-E881743074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62FC375A-ACB2-5041-9A8D-9EDF3E24D5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CE38DED4-76D6-EA49-9C4D-563A3363BCB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28F02B63-AE70-B24C-81C9-D45D5F2667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B6209CF0-03C3-D843-95B8-55B4941ABD1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BA350C63-85ED-C173-04D7-7F3F92C4E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3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C96966BC-93A7-7FD6-545E-78632B4DB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4" name="Billede 3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8D3A4AF5-E227-8B7D-588D-CBD49F91E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7403A7F-B548-3FE1-818B-3804EB940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9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32ECD57-E2B9-1334-0726-25B2C65BB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3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942D8D73-F3F1-1EE8-3EBC-D7075D26F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none" baseline="0">
                <a:solidFill>
                  <a:schemeClr val="tx1"/>
                </a:solidFill>
                <a:latin typeface="KievitPro-Bold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931B31A7-C4C5-5BA3-4F5C-EA8D9A45E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3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none" baseline="0">
                <a:solidFill>
                  <a:schemeClr val="tx1"/>
                </a:solidFill>
                <a:latin typeface="KievitPro-Bold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189ECD2-3FC1-A145-9F7F-6218E44D3546}" type="datetime2">
              <a:rPr lang="da-DK" smtClean="0"/>
              <a:t>28. november 2023</a:t>
            </a:fld>
            <a:endParaRPr lang="da-DK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403E83D-BF83-3669-9321-F3F78C0B0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1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cap="none" baseline="0">
                <a:solidFill>
                  <a:schemeClr val="tx1"/>
                </a:solidFill>
                <a:latin typeface="KievitPro-Bold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6F916D-15E5-B840-8CB7-EC3C2B491B84}" type="datetime2">
              <a:rPr lang="da-DK" smtClean="0"/>
              <a:t>28. november 2023</a:t>
            </a:fld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BAD91-1C96-3142-AFA7-71C53E95E2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pic>
        <p:nvPicPr>
          <p:cNvPr id="3" name="Billede 2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F18DACFE-0610-2EFD-A64B-9AFEFCA52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4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6BC0B0E3-B044-7046-A41F-5DD05B70F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5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F812C076-4395-1A18-0682-D27BE5CAF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96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1AA0D167-6089-989E-7A63-F1907F27E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F231556F-9356-3941-AF5A-D0620DC17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978C9867-1134-0EE1-2A06-1844BAA95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AF0E172F-214B-7E2D-3160-B163A1A7D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5490353-FC0E-86E4-FFA8-27A502E23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pic>
        <p:nvPicPr>
          <p:cNvPr id="5" name="Billede 4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C95A8D9-6517-DFB3-1840-84D6991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28.11.2023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4" r:id="rId31"/>
    <p:sldLayoutId id="2147483695" r:id="rId32"/>
    <p:sldLayoutId id="2147483696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9" r:id="rId44"/>
    <p:sldLayoutId id="2147483710" r:id="rId45"/>
    <p:sldLayoutId id="2147483711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686" r:id="rId58"/>
    <p:sldLayoutId id="2147483724" r:id="rId5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hart" Target="../charts/chart1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8E52FF1C-2A07-F2AE-5E22-DCAF45F11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100" y="5207764"/>
            <a:ext cx="30099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9C3AF-2FF7-F261-7F2A-621339D1BD83}"/>
              </a:ext>
            </a:extLst>
          </p:cNvPr>
          <p:cNvSpPr txBox="1"/>
          <p:nvPr/>
        </p:nvSpPr>
        <p:spPr>
          <a:xfrm>
            <a:off x="2070894" y="4138582"/>
            <a:ext cx="8050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Undertitel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1987BDC8-4AA6-AB20-6F49-6219BFF4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7" y="4830762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ladsholder til billede 7" descr="Et billede, der indeholder fly, sky, udendørs, høvl/fly&#10;&#10;Automatisk genereret beskrivelse">
            <a:extLst>
              <a:ext uri="{FF2B5EF4-FFF2-40B4-BE49-F238E27FC236}">
                <a16:creationId xmlns:a16="http://schemas.microsoft.com/office/drawing/2014/main" id="{EED350BE-5E90-3EAC-DBF4-BFC6D73BE4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5C792F5-7EAC-3F38-67B6-DE333883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4FE821-BDD8-994A-2EFA-1B1A885E7E41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B9083DC-1336-4E2E-7706-2919A56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Billede 1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47C0BE99-2B42-30B1-6F3B-D8484A7AE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100" y="5207764"/>
            <a:ext cx="3009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30" name="Billede 29" descr="Et billede, der indeholder Font/skrifttype, skærmbillede, Grafik, tekst&#10;&#10;Automatisk genereret beskrivelse">
            <a:extLst>
              <a:ext uri="{FF2B5EF4-FFF2-40B4-BE49-F238E27FC236}">
                <a16:creationId xmlns:a16="http://schemas.microsoft.com/office/drawing/2014/main" id="{EB3E5CAF-7AFB-6CEA-FE1B-7C230C357E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504847"/>
            <a:ext cx="2209799" cy="8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6" y="0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, mirror&#10;&#10;Description automatically generated">
            <a:extLst>
              <a:ext uri="{FF2B5EF4-FFF2-40B4-BE49-F238E27FC236}">
                <a16:creationId xmlns:a16="http://schemas.microsoft.com/office/drawing/2014/main" id="{35C59495-4A8B-4EC4-A90B-7951BF3B1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58" y="4944965"/>
            <a:ext cx="2715686" cy="188088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E9954E-E7F1-44CF-919B-39D7BE13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22" y="63740"/>
            <a:ext cx="2550923" cy="2498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C78F2-6C33-3E4F-A8FF-685A612E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9" y="462986"/>
            <a:ext cx="10515600" cy="785202"/>
          </a:xfrm>
        </p:spPr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flåde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D59BC-5CB9-1B40-BD58-D8850CAB2ECA}"/>
              </a:ext>
            </a:extLst>
          </p:cNvPr>
          <p:cNvSpPr/>
          <p:nvPr/>
        </p:nvSpPr>
        <p:spPr>
          <a:xfrm>
            <a:off x="460289" y="2310523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Airbus  330-200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278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Antal: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Opgaver: </a:t>
            </a:r>
            <a:r>
              <a:rPr lang="da-DK" sz="1400">
                <a:solidFill>
                  <a:srgbClr val="000000"/>
                </a:solidFill>
              </a:rPr>
              <a:t>Rutetrafik </a:t>
            </a:r>
            <a:r>
              <a:rPr lang="da-DK" sz="1400" err="1">
                <a:solidFill>
                  <a:srgbClr val="000000"/>
                </a:solidFill>
              </a:rPr>
              <a:t>atlant</a:t>
            </a:r>
            <a:r>
              <a:rPr lang="da-DK" sz="1400">
                <a:solidFill>
                  <a:srgbClr val="000000"/>
                </a:solidFill>
              </a:rPr>
              <a:t> + charter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E10A-0AB1-E247-9D3B-4BBCC75318A0}"/>
              </a:ext>
            </a:extLst>
          </p:cNvPr>
          <p:cNvSpPr/>
          <p:nvPr/>
        </p:nvSpPr>
        <p:spPr>
          <a:xfrm>
            <a:off x="4300769" y="2310523"/>
            <a:ext cx="390978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Dash 8-200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37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Rutetrafik indenrigs + 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1F9699-A1A9-1643-BAC2-25FA0C323E39}"/>
              </a:ext>
            </a:extLst>
          </p:cNvPr>
          <p:cNvSpPr/>
          <p:nvPr/>
        </p:nvSpPr>
        <p:spPr>
          <a:xfrm>
            <a:off x="8129057" y="2310523"/>
            <a:ext cx="3659451" cy="152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King Air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8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 err="1">
                <a:solidFill>
                  <a:srgbClr val="000000"/>
                </a:solidFill>
              </a:rPr>
              <a:t>Medevac</a:t>
            </a:r>
            <a:endParaRPr lang="da-DK" sz="1400">
              <a:solidFill>
                <a:srgbClr val="000000"/>
              </a:solidFill>
            </a:endParaRP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CA6A70-191B-314A-B85A-F0E16E1F6BFB}"/>
              </a:ext>
            </a:extLst>
          </p:cNvPr>
          <p:cNvSpPr/>
          <p:nvPr/>
        </p:nvSpPr>
        <p:spPr>
          <a:xfrm>
            <a:off x="4300769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Bell 212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13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Servicekontrakt ruter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 alder: </a:t>
            </a:r>
            <a:r>
              <a:rPr lang="da-DK" sz="1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B7F461-C2A3-5F41-BBA0-47A260808194}"/>
              </a:ext>
            </a:extLst>
          </p:cNvPr>
          <p:cNvSpPr/>
          <p:nvPr/>
        </p:nvSpPr>
        <p:spPr>
          <a:xfrm>
            <a:off x="8129057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AS 350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5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9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brug: </a:t>
            </a:r>
            <a:r>
              <a:rPr lang="da-DK" sz="1400">
                <a:solidFill>
                  <a:srgbClr val="000000"/>
                </a:solidFill>
              </a:rPr>
              <a:t>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15" name="Billede 5">
            <a:extLst>
              <a:ext uri="{FF2B5EF4-FFF2-40B4-BE49-F238E27FC236}">
                <a16:creationId xmlns:a16="http://schemas.microsoft.com/office/drawing/2014/main" id="{E678B442-39CE-426B-82D8-46CF771B3F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95" y="5834602"/>
            <a:ext cx="2479588" cy="785202"/>
          </a:xfrm>
          <a:prstGeom prst="rect">
            <a:avLst/>
          </a:prstGeom>
        </p:spPr>
      </p:pic>
      <p:pic>
        <p:nvPicPr>
          <p:cNvPr id="3" name="Picture 2" descr="A picture containing indoor, sitting, large, table&#10;&#10;Description automatically generated">
            <a:extLst>
              <a:ext uri="{FF2B5EF4-FFF2-40B4-BE49-F238E27FC236}">
                <a16:creationId xmlns:a16="http://schemas.microsoft.com/office/drawing/2014/main" id="{34D5641D-BDBB-42E1-AF19-214B3B3B1B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7" y="3731271"/>
            <a:ext cx="3057525" cy="1359028"/>
          </a:xfrm>
          <a:prstGeom prst="rect">
            <a:avLst/>
          </a:prstGeom>
        </p:spPr>
      </p:pic>
      <p:pic>
        <p:nvPicPr>
          <p:cNvPr id="7" name="Picture 6" descr="A picture containing dark, sitting, computer, room&#10;&#10;Description automatically generated">
            <a:extLst>
              <a:ext uri="{FF2B5EF4-FFF2-40B4-BE49-F238E27FC236}">
                <a16:creationId xmlns:a16="http://schemas.microsoft.com/office/drawing/2014/main" id="{73D0BE61-3147-4C60-8707-06BE0FD6EF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9" y="3456480"/>
            <a:ext cx="4293966" cy="190860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9DABE8-2378-47FA-BE4B-98AE247F21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12" y="952552"/>
            <a:ext cx="3477964" cy="1545907"/>
          </a:xfrm>
          <a:prstGeom prst="rect">
            <a:avLst/>
          </a:prstGeom>
        </p:spPr>
      </p:pic>
      <p:pic>
        <p:nvPicPr>
          <p:cNvPr id="4" name="Picture 3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0B901806-985D-41AA-BB03-8A6463738A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07" y="864238"/>
            <a:ext cx="3333750" cy="2357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9F214-CDD7-4B27-AFE2-381DC200E054}"/>
              </a:ext>
            </a:extLst>
          </p:cNvPr>
          <p:cNvSpPr/>
          <p:nvPr/>
        </p:nvSpPr>
        <p:spPr>
          <a:xfrm>
            <a:off x="584522" y="5205664"/>
            <a:ext cx="3193280" cy="127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H225 Super Puma (AWSAR)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-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2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>
                <a:solidFill>
                  <a:srgbClr val="000000"/>
                </a:solidFill>
              </a:rPr>
              <a:t>SAR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Ibrugtaget: </a:t>
            </a:r>
            <a:r>
              <a:rPr lang="da-DK" sz="1400" err="1">
                <a:solidFill>
                  <a:srgbClr val="000000"/>
                </a:solidFill>
              </a:rPr>
              <a:t>Dec</a:t>
            </a:r>
            <a:r>
              <a:rPr lang="da-DK" sz="1400">
                <a:solidFill>
                  <a:srgbClr val="000000"/>
                </a:solidFill>
              </a:rPr>
              <a:t> 2020</a:t>
            </a:r>
          </a:p>
        </p:txBody>
      </p:sp>
      <p:pic>
        <p:nvPicPr>
          <p:cNvPr id="22" name="Picture 21" descr="A picture containing airplane, person, track&#10;&#10;Description automatically generated">
            <a:extLst>
              <a:ext uri="{FF2B5EF4-FFF2-40B4-BE49-F238E27FC236}">
                <a16:creationId xmlns:a16="http://schemas.microsoft.com/office/drawing/2014/main" id="{2681D1CE-2A72-4D27-B6B1-975E30A109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" y="3731271"/>
            <a:ext cx="3594934" cy="1597899"/>
          </a:xfrm>
          <a:prstGeom prst="rect">
            <a:avLst/>
          </a:prstGeom>
        </p:spPr>
      </p:pic>
      <p:pic>
        <p:nvPicPr>
          <p:cNvPr id="12" name="Billede 11" descr="Et billede, der indeholder Flyrejse, høvl/fly, luftfartøj, transport&#10;&#10;Automatisk genereret beskrivelse">
            <a:extLst>
              <a:ext uri="{FF2B5EF4-FFF2-40B4-BE49-F238E27FC236}">
                <a16:creationId xmlns:a16="http://schemas.microsoft.com/office/drawing/2014/main" id="{AA3B78FD-01C3-E3FD-4373-1CCD9B628D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25" y="458165"/>
            <a:ext cx="4555968" cy="25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vej/gade, høvl/fly&#10;&#10;Automatisk genereret beskrivelse">
            <a:extLst>
              <a:ext uri="{FF2B5EF4-FFF2-40B4-BE49-F238E27FC236}">
                <a16:creationId xmlns:a16="http://schemas.microsoft.com/office/drawing/2014/main" id="{9C13416D-43D4-0C57-4A29-FD29BF87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B1F0837-C35D-42DE-B08C-DC8E2CAEF047}"/>
              </a:ext>
            </a:extLst>
          </p:cNvPr>
          <p:cNvSpPr txBox="1">
            <a:spLocks/>
          </p:cNvSpPr>
          <p:nvPr/>
        </p:nvSpPr>
        <p:spPr>
          <a:xfrm>
            <a:off x="782938" y="931464"/>
            <a:ext cx="7364775" cy="1124863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Search and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Rescue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Ujaasinerit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annaassiniarnerillu</a:t>
            </a:r>
            <a:endParaRPr kumimoji="0" lang="da-DK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85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transport, luftfartøj, høvl/fly&#10;&#10;Automatisk genereret beskrivelse">
            <a:extLst>
              <a:ext uri="{FF2B5EF4-FFF2-40B4-BE49-F238E27FC236}">
                <a16:creationId xmlns:a16="http://schemas.microsoft.com/office/drawing/2014/main" id="{ED04E8DE-3B27-A292-E30E-04BC177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5E6490-5D4A-CF05-FDC2-F65605ADD282}"/>
              </a:ext>
            </a:extLst>
          </p:cNvPr>
          <p:cNvSpPr txBox="1"/>
          <p:nvPr/>
        </p:nvSpPr>
        <p:spPr>
          <a:xfrm>
            <a:off x="882502" y="627321"/>
            <a:ext cx="6741042" cy="58477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Atlantikoq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qulaallugu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-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atlanten</a:t>
            </a:r>
            <a:endParaRPr kumimoji="0" lang="da-G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Vores forretning i dag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41A1A37-6056-EF48-8329-67EB5B4F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810" y="2593301"/>
            <a:ext cx="863963" cy="1036756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6C0C6707-106C-4447-8DA9-F1BB07874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9539" y="2537945"/>
            <a:ext cx="863963" cy="97195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9A3A8725-0C38-1F41-B7BC-259327F9A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92268" y="2611050"/>
            <a:ext cx="807464" cy="100125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4345160-99BB-0D48-86C0-0EA44A711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41550" y="2576022"/>
            <a:ext cx="863963" cy="107131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022CA6F3-6566-7747-A5B2-D82B765C75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219081" y="2576022"/>
            <a:ext cx="863963" cy="10713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E7633D-71B3-E842-B11F-C417B6F8001A}"/>
              </a:ext>
            </a:extLst>
          </p:cNvPr>
          <p:cNvSpPr/>
          <p:nvPr/>
        </p:nvSpPr>
        <p:spPr>
          <a:xfrm>
            <a:off x="509561" y="3910860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Omsætning 1,3 mia. DKK (2019) = </a:t>
            </a:r>
            <a:br>
              <a:rPr lang="da-DK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cirka 7% af Grønlands BNP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459B5-7625-2047-AD5F-DDD1F63D79F7}"/>
              </a:ext>
            </a:extLst>
          </p:cNvPr>
          <p:cNvSpPr/>
          <p:nvPr/>
        </p:nvSpPr>
        <p:spPr>
          <a:xfrm>
            <a:off x="2787093" y="3894834"/>
            <a:ext cx="2062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Opererer både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rute- og chartertrafik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2C42F-3A94-6040-9BD4-5EC9DCC336DB}"/>
              </a:ext>
            </a:extLst>
          </p:cNvPr>
          <p:cNvSpPr/>
          <p:nvPr/>
        </p:nvSpPr>
        <p:spPr>
          <a:xfrm>
            <a:off x="5064628" y="3894834"/>
            <a:ext cx="2062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Knap 470 ansatte i koncernen (2021)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1F899-5599-624C-8B54-332745694D15}"/>
              </a:ext>
            </a:extLst>
          </p:cNvPr>
          <p:cNvSpPr/>
          <p:nvPr/>
        </p:nvSpPr>
        <p:spPr>
          <a:xfrm>
            <a:off x="7342161" y="3894834"/>
            <a:ext cx="2062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Ca. 430.000 </a:t>
            </a:r>
          </a:p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passagerer om året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ABC33-7819-B340-A833-2276F139B1F0}"/>
              </a:ext>
            </a:extLst>
          </p:cNvPr>
          <p:cNvSpPr/>
          <p:nvPr/>
        </p:nvSpPr>
        <p:spPr>
          <a:xfrm>
            <a:off x="9619692" y="3894834"/>
            <a:ext cx="206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C01A33"/>
              </a:buClr>
            </a:pPr>
            <a:r>
              <a:rPr lang="da-DK">
                <a:solidFill>
                  <a:srgbClr val="000000"/>
                </a:solidFill>
                <a:cs typeface="Arial" panose="020B0604020202020204" pitchFamily="34" charset="0"/>
              </a:rPr>
              <a:t>Air Greenland leverer 100 mio. DKK i skatteindtægter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F41460-68DE-8341-8049-A13423052079}"/>
              </a:ext>
            </a:extLst>
          </p:cNvPr>
          <p:cNvGrpSpPr/>
          <p:nvPr/>
        </p:nvGrpSpPr>
        <p:grpSpPr>
          <a:xfrm>
            <a:off x="509562" y="2103121"/>
            <a:ext cx="2062744" cy="3285067"/>
            <a:chOff x="509562" y="2103121"/>
            <a:chExt cx="2062744" cy="32850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BBCC68-96FF-3049-BF1B-302B381C481E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66AD84B-2FFA-7F44-9BD9-602EFDF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9562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D95071-2399-314D-BFAD-D67DCAEAC062}"/>
              </a:ext>
            </a:extLst>
          </p:cNvPr>
          <p:cNvGrpSpPr/>
          <p:nvPr/>
        </p:nvGrpSpPr>
        <p:grpSpPr>
          <a:xfrm>
            <a:off x="2787095" y="2103121"/>
            <a:ext cx="2062744" cy="3285067"/>
            <a:chOff x="2787095" y="2103121"/>
            <a:chExt cx="2062744" cy="32850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B3EB24-DE75-DB45-9D22-67315550D6E0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0C1FEA-7729-1B4E-B3E8-36DAE956F8A5}"/>
                </a:ext>
              </a:extLst>
            </p:cNvPr>
            <p:cNvCxnSpPr>
              <a:cxnSpLocks/>
            </p:cNvCxnSpPr>
            <p:nvPr/>
          </p:nvCxnSpPr>
          <p:spPr>
            <a:xfrm>
              <a:off x="27870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801701-9477-884F-95A8-B8EECFBC5E1D}"/>
              </a:ext>
            </a:extLst>
          </p:cNvPr>
          <p:cNvGrpSpPr/>
          <p:nvPr/>
        </p:nvGrpSpPr>
        <p:grpSpPr>
          <a:xfrm>
            <a:off x="5064628" y="2103121"/>
            <a:ext cx="2062744" cy="3285067"/>
            <a:chOff x="5064628" y="2103121"/>
            <a:chExt cx="2062744" cy="32850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AF39D0-F05A-8C40-BD84-102A727163E3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862B5C-F380-634E-A73B-EF9683376E69}"/>
                </a:ext>
              </a:extLst>
            </p:cNvPr>
            <p:cNvCxnSpPr>
              <a:cxnSpLocks/>
            </p:cNvCxnSpPr>
            <p:nvPr/>
          </p:nvCxnSpPr>
          <p:spPr>
            <a:xfrm>
              <a:off x="5064628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DAD5B-9234-EF4F-8792-85C64117D446}"/>
              </a:ext>
            </a:extLst>
          </p:cNvPr>
          <p:cNvGrpSpPr/>
          <p:nvPr/>
        </p:nvGrpSpPr>
        <p:grpSpPr>
          <a:xfrm>
            <a:off x="7342161" y="2103121"/>
            <a:ext cx="2062744" cy="3285067"/>
            <a:chOff x="7342161" y="2103121"/>
            <a:chExt cx="2062744" cy="32850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2BA1D8-647C-3541-9376-A503CF67E20E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AAEDFB-A3A4-C649-AECC-073F28E22676}"/>
                </a:ext>
              </a:extLst>
            </p:cNvPr>
            <p:cNvCxnSpPr>
              <a:cxnSpLocks/>
            </p:cNvCxnSpPr>
            <p:nvPr/>
          </p:nvCxnSpPr>
          <p:spPr>
            <a:xfrm>
              <a:off x="7342161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4197D-0E98-A44E-918A-1D0564B16683}"/>
              </a:ext>
            </a:extLst>
          </p:cNvPr>
          <p:cNvGrpSpPr/>
          <p:nvPr/>
        </p:nvGrpSpPr>
        <p:grpSpPr>
          <a:xfrm>
            <a:off x="9619695" y="2103121"/>
            <a:ext cx="2062744" cy="3285067"/>
            <a:chOff x="9619695" y="2103121"/>
            <a:chExt cx="2062744" cy="32850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85CC15-766B-6342-B018-27EF8144F307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2103121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C29E85-B457-C144-A729-C793D146C5DF}"/>
                </a:ext>
              </a:extLst>
            </p:cNvPr>
            <p:cNvCxnSpPr>
              <a:cxnSpLocks/>
            </p:cNvCxnSpPr>
            <p:nvPr/>
          </p:nvCxnSpPr>
          <p:spPr>
            <a:xfrm>
              <a:off x="9619695" y="5388188"/>
              <a:ext cx="2062744" cy="0"/>
            </a:xfrm>
            <a:prstGeom prst="line">
              <a:avLst/>
            </a:prstGeom>
            <a:ln w="19050">
              <a:solidFill>
                <a:srgbClr val="B01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05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1502</Words>
  <Application>Microsoft Macintosh PowerPoint</Application>
  <PresentationFormat>Widescreen</PresentationFormat>
  <Paragraphs>198</Paragraphs>
  <Slides>35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Calibri-Bold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Air Greenlands flåde</vt:lpstr>
      <vt:lpstr>Ejerstruktur ændret i maj 2019</vt:lpstr>
      <vt:lpstr>Air Greenland A/S - En koncern med datterselskaber på tværs af værdikæden</vt:lpstr>
      <vt:lpstr>PowerPoint-præsentation</vt:lpstr>
      <vt:lpstr>PowerPoint-præsentation</vt:lpstr>
      <vt:lpstr>Vores forretning i dag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5</cp:revision>
  <dcterms:created xsi:type="dcterms:W3CDTF">2018-05-31T16:17:31Z</dcterms:created>
  <dcterms:modified xsi:type="dcterms:W3CDTF">2023-11-28T15:14:47Z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